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257" r:id="rId3"/>
    <p:sldId id="259" r:id="rId4"/>
    <p:sldId id="262" r:id="rId5"/>
    <p:sldId id="273" r:id="rId6"/>
    <p:sldId id="261" r:id="rId7"/>
    <p:sldId id="263" r:id="rId8"/>
    <p:sldId id="287" r:id="rId9"/>
    <p:sldId id="288" r:id="rId10"/>
    <p:sldId id="264" r:id="rId11"/>
    <p:sldId id="265" r:id="rId12"/>
    <p:sldId id="266" r:id="rId13"/>
    <p:sldId id="267" r:id="rId14"/>
    <p:sldId id="286" r:id="rId15"/>
    <p:sldId id="284" r:id="rId16"/>
    <p:sldId id="285" r:id="rId17"/>
    <p:sldId id="289" r:id="rId18"/>
    <p:sldId id="272" r:id="rId19"/>
    <p:sldId id="274" r:id="rId20"/>
    <p:sldId id="275" r:id="rId21"/>
    <p:sldId id="276" r:id="rId22"/>
    <p:sldId id="277" r:id="rId23"/>
    <p:sldId id="268" r:id="rId24"/>
    <p:sldId id="269" r:id="rId25"/>
    <p:sldId id="270" r:id="rId26"/>
    <p:sldId id="271" r:id="rId27"/>
    <p:sldId id="278" r:id="rId28"/>
    <p:sldId id="279" r:id="rId29"/>
    <p:sldId id="283" r:id="rId30"/>
    <p:sldId id="281" r:id="rId31"/>
    <p:sldId id="280" r:id="rId32"/>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8C8C8C"/>
    <a:srgbClr val="786334"/>
    <a:srgbClr val="C1A770"/>
    <a:srgbClr val="8F3845"/>
    <a:srgbClr val="FBFBFB"/>
    <a:srgbClr val="E4E5E8"/>
    <a:srgbClr val="DADCE0"/>
    <a:srgbClr val="0225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76" autoAdjust="0"/>
    <p:restoredTop sz="94607" autoAdjust="0"/>
  </p:normalViewPr>
  <p:slideViewPr>
    <p:cSldViewPr>
      <p:cViewPr varScale="1">
        <p:scale>
          <a:sx n="87" d="100"/>
          <a:sy n="87" d="100"/>
        </p:scale>
        <p:origin x="160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398A3F-A460-4519-94AF-ADA3FE810F81}" type="datetimeFigureOut">
              <a:rPr lang="en-US" smtClean="0"/>
              <a:pPr/>
              <a:t>4/4/2016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0A61EE1-9CEC-4A84-BEA0-F5E343C87796}" type="slidenum">
              <a:rPr lang="en-US" smtClean="0"/>
              <a:pPr/>
              <a:t>‹#›</a:t>
            </a:fld>
            <a:endParaRPr lang="en-US"/>
          </a:p>
        </p:txBody>
      </p:sp>
    </p:spTree>
    <p:extLst>
      <p:ext uri="{BB962C8B-B14F-4D97-AF65-F5344CB8AC3E}">
        <p14:creationId xmlns:p14="http://schemas.microsoft.com/office/powerpoint/2010/main" val="328405465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F6B383-81FF-43E4-9FE7-84F36C837CB5}" type="datetimeFigureOut">
              <a:rPr lang="en-US" smtClean="0"/>
              <a:pPr/>
              <a:t>4/4/2016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31CB9A-97B6-4CD3-8202-72967A25C507}" type="slidenum">
              <a:rPr lang="en-US" smtClean="0"/>
              <a:pPr/>
              <a:t>‹#›</a:t>
            </a:fld>
            <a:endParaRPr lang="en-US"/>
          </a:p>
        </p:txBody>
      </p:sp>
    </p:spTree>
    <p:extLst>
      <p:ext uri="{BB962C8B-B14F-4D97-AF65-F5344CB8AC3E}">
        <p14:creationId xmlns:p14="http://schemas.microsoft.com/office/powerpoint/2010/main" val="101060704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778796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5279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CGCCGC</a:t>
            </a:r>
            <a:endParaRPr lang="en-US" dirty="0"/>
          </a:p>
        </p:txBody>
      </p:sp>
    </p:spTree>
    <p:extLst>
      <p:ext uri="{BB962C8B-B14F-4D97-AF65-F5344CB8AC3E}">
        <p14:creationId xmlns:p14="http://schemas.microsoft.com/office/powerpoint/2010/main" val="1169011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CGCCGC</a:t>
            </a:r>
            <a:endParaRPr lang="en-US" dirty="0"/>
          </a:p>
        </p:txBody>
      </p:sp>
    </p:spTree>
    <p:extLst>
      <p:ext uri="{BB962C8B-B14F-4D97-AF65-F5344CB8AC3E}">
        <p14:creationId xmlns:p14="http://schemas.microsoft.com/office/powerpoint/2010/main" val="87177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CGCCGC</a:t>
            </a:r>
            <a:endParaRPr lang="en-US" dirty="0"/>
          </a:p>
        </p:txBody>
      </p:sp>
    </p:spTree>
    <p:extLst>
      <p:ext uri="{BB962C8B-B14F-4D97-AF65-F5344CB8AC3E}">
        <p14:creationId xmlns:p14="http://schemas.microsoft.com/office/powerpoint/2010/main" val="909356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CGCCGC</a:t>
            </a:r>
            <a:endParaRPr lang="en-US" dirty="0"/>
          </a:p>
        </p:txBody>
      </p:sp>
    </p:spTree>
    <p:extLst>
      <p:ext uri="{BB962C8B-B14F-4D97-AF65-F5344CB8AC3E}">
        <p14:creationId xmlns:p14="http://schemas.microsoft.com/office/powerpoint/2010/main" val="2547965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19600" y="4191000"/>
            <a:ext cx="4572000" cy="1447800"/>
          </a:xfrm>
        </p:spPr>
        <p:txBody>
          <a:bodyPr/>
          <a:lstStyle>
            <a:lvl1pPr marL="0" indent="0" algn="l">
              <a:buNone/>
              <a:defRPr>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 name="Footer Placeholder 4"/>
          <p:cNvSpPr>
            <a:spLocks noGrp="1"/>
          </p:cNvSpPr>
          <p:nvPr>
            <p:ph type="ftr" sz="quarter" idx="11"/>
          </p:nvPr>
        </p:nvSpPr>
        <p:spPr/>
        <p:txBody>
          <a:bodyPr/>
          <a:lstStyle/>
          <a:p>
            <a:r>
              <a:rPr lang="en-US" smtClean="0"/>
              <a:t>California Green Cultivation.LLC</a:t>
            </a:r>
            <a:endParaRPr lang="en-US"/>
          </a:p>
        </p:txBody>
      </p:sp>
      <p:sp>
        <p:nvSpPr>
          <p:cNvPr id="6" name="Slide Number Placeholder 5"/>
          <p:cNvSpPr>
            <a:spLocks noGrp="1"/>
          </p:cNvSpPr>
          <p:nvPr>
            <p:ph type="sldNum" sz="quarter" idx="12"/>
          </p:nvPr>
        </p:nvSpPr>
        <p:spPr/>
        <p:txBody>
          <a:bodyPr/>
          <a:lstStyle/>
          <a:p>
            <a:fld id="{F55C50A9-44CF-4968-B481-C4C34B62CCCD}" type="slidenum">
              <a:rPr lang="en-US" smtClean="0"/>
              <a:pPr/>
              <a:t>‹#›</a:t>
            </a:fld>
            <a:endParaRPr lang="en-US"/>
          </a:p>
        </p:txBody>
      </p:sp>
      <p:sp>
        <p:nvSpPr>
          <p:cNvPr id="7" name="직사각형 2"/>
          <p:cNvSpPr/>
          <p:nvPr userDrawn="1"/>
        </p:nvSpPr>
        <p:spPr>
          <a:xfrm>
            <a:off x="3810000" y="1143000"/>
            <a:ext cx="35052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itle 1"/>
          <p:cNvSpPr>
            <a:spLocks noGrp="1"/>
          </p:cNvSpPr>
          <p:nvPr>
            <p:ph type="ctrTitle"/>
          </p:nvPr>
        </p:nvSpPr>
        <p:spPr>
          <a:xfrm>
            <a:off x="4495800" y="304800"/>
            <a:ext cx="4038600" cy="1470025"/>
          </a:xfrm>
        </p:spPr>
        <p:txBody>
          <a:bodyPr/>
          <a:lstStyle>
            <a:lvl1pPr algn="l">
              <a:defRPr>
                <a:solidFill>
                  <a:schemeClr val="bg1"/>
                </a:solidFill>
                <a:latin typeface="Arial" pitchFamily="34" charset="0"/>
                <a:cs typeface="Arial" pitchFamily="34" charset="0"/>
              </a:defRPr>
            </a:lvl1pPr>
          </a:lstStyle>
          <a:p>
            <a:r>
              <a:rPr lang="en-US" dirty="0" smtClean="0"/>
              <a:t>Click to edit Master title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California Green Cultivation.LLC</a:t>
            </a:r>
            <a:endParaRPr lang="en-US"/>
          </a:p>
        </p:txBody>
      </p:sp>
      <p:sp>
        <p:nvSpPr>
          <p:cNvPr id="9" name="Slide Number Placeholder 8"/>
          <p:cNvSpPr>
            <a:spLocks noGrp="1"/>
          </p:cNvSpPr>
          <p:nvPr>
            <p:ph type="sldNum" sz="quarter" idx="12"/>
          </p:nvPr>
        </p:nvSpPr>
        <p:spPr/>
        <p:txBody>
          <a:bodyPr/>
          <a:lstStyle/>
          <a:p>
            <a:fld id="{F55C50A9-44CF-4968-B481-C4C34B62CCC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California Green Cultivation.LLC</a:t>
            </a:r>
            <a:endParaRPr lang="en-US"/>
          </a:p>
        </p:txBody>
      </p:sp>
      <p:sp>
        <p:nvSpPr>
          <p:cNvPr id="5" name="Slide Number Placeholder 4"/>
          <p:cNvSpPr>
            <a:spLocks noGrp="1"/>
          </p:cNvSpPr>
          <p:nvPr>
            <p:ph type="sldNum" sz="quarter" idx="12"/>
          </p:nvPr>
        </p:nvSpPr>
        <p:spPr/>
        <p:txBody>
          <a:bodyPr/>
          <a:lstStyle/>
          <a:p>
            <a:fld id="{F55C50A9-44CF-4968-B481-C4C34B62CCCD}"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California Green Cultivation.LLC</a:t>
            </a:r>
            <a:endParaRPr lang="en-US"/>
          </a:p>
        </p:txBody>
      </p:sp>
      <p:sp>
        <p:nvSpPr>
          <p:cNvPr id="4" name="Slide Number Placeholder 3"/>
          <p:cNvSpPr>
            <a:spLocks noGrp="1"/>
          </p:cNvSpPr>
          <p:nvPr>
            <p:ph type="sldNum" sz="quarter" idx="12"/>
          </p:nvPr>
        </p:nvSpPr>
        <p:spPr/>
        <p:txBody>
          <a:bodyPr/>
          <a:lstStyle/>
          <a:p>
            <a:fld id="{F55C50A9-44CF-4968-B481-C4C34B62CCCD}"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California Green Cultivation.LLC</a:t>
            </a:r>
            <a:endParaRPr lang="en-US"/>
          </a:p>
        </p:txBody>
      </p:sp>
      <p:sp>
        <p:nvSpPr>
          <p:cNvPr id="7" name="Slide Number Placeholder 6"/>
          <p:cNvSpPr>
            <a:spLocks noGrp="1"/>
          </p:cNvSpPr>
          <p:nvPr>
            <p:ph type="sldNum" sz="quarter" idx="12"/>
          </p:nvPr>
        </p:nvSpPr>
        <p:spPr/>
        <p:txBody>
          <a:bodyPr/>
          <a:lstStyle/>
          <a:p>
            <a:fld id="{F55C50A9-44CF-4968-B481-C4C34B62CCCD}"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California Green Cultivation.LLC</a:t>
            </a:r>
            <a:endParaRPr lang="en-US"/>
          </a:p>
        </p:txBody>
      </p:sp>
      <p:sp>
        <p:nvSpPr>
          <p:cNvPr id="7" name="Slide Number Placeholder 6"/>
          <p:cNvSpPr>
            <a:spLocks noGrp="1"/>
          </p:cNvSpPr>
          <p:nvPr>
            <p:ph type="sldNum" sz="quarter" idx="12"/>
          </p:nvPr>
        </p:nvSpPr>
        <p:spPr/>
        <p:txBody>
          <a:bodyPr/>
          <a:lstStyle/>
          <a:p>
            <a:fld id="{F55C50A9-44CF-4968-B481-C4C34B62CCC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4800" y="6400800"/>
            <a:ext cx="2895600" cy="365125"/>
          </a:xfrm>
        </p:spPr>
        <p:txBody>
          <a:bodyPr/>
          <a:lstStyle>
            <a:lvl1pPr algn="l" eaLnBrk="0">
              <a:defRPr sz="800" kern="0" cap="none" baseline="0">
                <a:solidFill>
                  <a:srgbClr val="C1A770"/>
                </a:solidFill>
                <a:latin typeface="Arial" pitchFamily="34" charset="0"/>
              </a:defRPr>
            </a:lvl1pPr>
          </a:lstStyle>
          <a:p>
            <a:r>
              <a:rPr lang="en-US" smtClean="0"/>
              <a:t>California Green Cultivation.LLC</a:t>
            </a:r>
            <a:endParaRPr lang="en-US" dirty="0"/>
          </a:p>
        </p:txBody>
      </p:sp>
      <p:sp>
        <p:nvSpPr>
          <p:cNvPr id="6" name="Slide Number Placeholder 5"/>
          <p:cNvSpPr>
            <a:spLocks noGrp="1"/>
          </p:cNvSpPr>
          <p:nvPr>
            <p:ph type="sldNum" sz="quarter" idx="12"/>
          </p:nvPr>
        </p:nvSpPr>
        <p:spPr/>
        <p:txBody>
          <a:bodyPr/>
          <a:lstStyle>
            <a:lvl1pPr eaLnBrk="0">
              <a:defRPr sz="1000"/>
            </a:lvl1pPr>
          </a:lstStyle>
          <a:p>
            <a:fld id="{F55C50A9-44CF-4968-B481-C4C34B62CCCD}" type="slidenum">
              <a:rPr lang="en-US" smtClean="0"/>
              <a:pPr/>
              <a:t>‹#›</a:t>
            </a:fld>
            <a:endParaRPr lang="en-US" dirty="0"/>
          </a:p>
        </p:txBody>
      </p:sp>
      <p:sp>
        <p:nvSpPr>
          <p:cNvPr id="7" name="텍스트 개체 틀 14"/>
          <p:cNvSpPr>
            <a:spLocks noGrp="1"/>
          </p:cNvSpPr>
          <p:nvPr>
            <p:ph type="body" sz="quarter" idx="13" hasCustomPrompt="1"/>
          </p:nvPr>
        </p:nvSpPr>
        <p:spPr>
          <a:xfrm>
            <a:off x="381000" y="4572000"/>
            <a:ext cx="5638800" cy="1066800"/>
          </a:xfrm>
          <a:prstGeom prst="rect">
            <a:avLst/>
          </a:prstGeom>
        </p:spPr>
        <p:txBody>
          <a:bodyPr lIns="0" tIns="0" rIns="0" bIns="0"/>
          <a:lstStyle>
            <a:lvl1pPr marL="0" marR="0" indent="0" algn="l" defTabSz="995690" rtl="0" eaLnBrk="0" fontAlgn="auto" latinLnBrk="1" hangingPunct="1">
              <a:lnSpc>
                <a:spcPts val="4400"/>
              </a:lnSpc>
              <a:spcBef>
                <a:spcPct val="0"/>
              </a:spcBef>
              <a:spcAft>
                <a:spcPts val="0"/>
              </a:spcAft>
              <a:buClrTx/>
              <a:buSzTx/>
              <a:buFontTx/>
              <a:buNone/>
              <a:tabLst/>
              <a:defRPr kumimoji="0" lang="ko-KR" altLang="en-US" sz="3600" b="0" i="0" u="none" strike="noStrike" kern="1200" cap="none" spc="110" normalizeH="0" baseline="0" noProof="0">
                <a:ln>
                  <a:noFill/>
                </a:ln>
                <a:solidFill>
                  <a:srgbClr val="BCC1C4"/>
                </a:solidFill>
                <a:effectLst/>
                <a:uLnTx/>
                <a:uFillTx/>
                <a:latin typeface="나눔고딕 ExtraBold" pitchFamily="50" charset="-127"/>
                <a:ea typeface="나눔고딕 ExtraBold" pitchFamily="50" charset="-127"/>
              </a:defRPr>
            </a:lvl1pPr>
          </a:lstStyle>
          <a:p>
            <a:pPr marL="0" marR="0" lvl="0" indent="0" algn="l" defTabSz="995690" rtl="0" eaLnBrk="1" fontAlgn="auto" latinLnBrk="1" hangingPunct="1">
              <a:lnSpc>
                <a:spcPts val="4400"/>
              </a:lnSpc>
              <a:spcBef>
                <a:spcPct val="0"/>
              </a:spcBef>
              <a:spcAft>
                <a:spcPts val="0"/>
              </a:spcAft>
              <a:buClrTx/>
              <a:buSzTx/>
              <a:buFontTx/>
              <a:buNone/>
              <a:tabLst/>
              <a:defRPr/>
            </a:pPr>
            <a:r>
              <a:rPr kumimoji="0" lang="en-US" altLang="ko-KR" sz="4100" b="0" i="0" u="none" strike="noStrike" kern="1200" cap="none" spc="110" normalizeH="0" baseline="0" noProof="0" dirty="0" smtClean="0">
                <a:ln>
                  <a:noFill/>
                </a:ln>
                <a:solidFill>
                  <a:srgbClr val="BCC1C4"/>
                </a:solidFill>
                <a:effectLst/>
                <a:uLnTx/>
                <a:uFillTx/>
                <a:latin typeface="나눔고딕 ExtraBold" pitchFamily="50" charset="-127"/>
                <a:ea typeface="나눔고딕 ExtraBold" pitchFamily="50" charset="-127"/>
                <a:cs typeface="+mj-cs"/>
              </a:rPr>
              <a:t>design by</a:t>
            </a:r>
            <a:endParaRPr kumimoji="0" lang="ko-KR" altLang="en-US" sz="4100" b="0" i="0" u="none" strike="noStrike" kern="1200" cap="none" spc="110" normalizeH="0" baseline="0" noProof="0" dirty="0" smtClean="0">
              <a:ln>
                <a:noFill/>
              </a:ln>
              <a:solidFill>
                <a:srgbClr val="BCC1C4"/>
              </a:solidFill>
              <a:effectLst/>
              <a:uLnTx/>
              <a:uFillTx/>
              <a:latin typeface="나눔고딕 ExtraBold" pitchFamily="50" charset="-127"/>
              <a:ea typeface="나눔고딕 ExtraBold" pitchFamily="50" charset="-127"/>
              <a:cs typeface="+mj-cs"/>
            </a:endParaRPr>
          </a:p>
        </p:txBody>
      </p:sp>
      <p:pic>
        <p:nvPicPr>
          <p:cNvPr id="8" name="그림 15" descr="arrow.png"/>
          <p:cNvPicPr>
            <a:picLocks noChangeAspect="1"/>
          </p:cNvPicPr>
          <p:nvPr userDrawn="1"/>
        </p:nvPicPr>
        <p:blipFill>
          <a:blip r:embed="rId3" cstate="print"/>
          <a:stretch>
            <a:fillRect/>
          </a:stretch>
        </p:blipFill>
        <p:spPr>
          <a:xfrm>
            <a:off x="7162800" y="762000"/>
            <a:ext cx="1302625" cy="803285"/>
          </a:xfrm>
          <a:prstGeom prst="rect">
            <a:avLst/>
          </a:prstGeom>
        </p:spPr>
      </p:pic>
      <p:sp>
        <p:nvSpPr>
          <p:cNvPr id="9" name="제목 1"/>
          <p:cNvSpPr>
            <a:spLocks noGrp="1"/>
          </p:cNvSpPr>
          <p:nvPr>
            <p:ph type="title" hasCustomPrompt="1"/>
          </p:nvPr>
        </p:nvSpPr>
        <p:spPr>
          <a:xfrm>
            <a:off x="360000" y="396001"/>
            <a:ext cx="5659800" cy="4023599"/>
          </a:xfrm>
          <a:prstGeom prst="rect">
            <a:avLst/>
          </a:prstGeom>
        </p:spPr>
        <p:txBody>
          <a:bodyPr lIns="0" tIns="0" rIns="0" bIns="0" anchor="t" anchorCtr="0"/>
          <a:lstStyle>
            <a:lvl1pPr algn="l" eaLnBrk="0">
              <a:lnSpc>
                <a:spcPts val="4400"/>
              </a:lnSpc>
              <a:defRPr sz="4100" spc="110" baseline="0">
                <a:solidFill>
                  <a:schemeClr val="tx1"/>
                </a:solidFill>
                <a:latin typeface="나눔고딕 ExtraBold" pitchFamily="50" charset="-127"/>
                <a:ea typeface="나눔고딕 ExtraBold" pitchFamily="50" charset="-127"/>
              </a:defRPr>
            </a:lvl1pPr>
          </a:lstStyle>
          <a:p>
            <a:r>
              <a:rPr lang="en-US" altLang="ko-KR" dirty="0" smtClean="0"/>
              <a:t>Title</a:t>
            </a:r>
            <a:endParaRPr lang="ko-KR" altLang="en-US" dirty="0"/>
          </a:p>
        </p:txBody>
      </p:sp>
      <p:cxnSp>
        <p:nvCxnSpPr>
          <p:cNvPr id="14" name="직선 연결선 5"/>
          <p:cNvCxnSpPr/>
          <p:nvPr userDrawn="1"/>
        </p:nvCxnSpPr>
        <p:spPr>
          <a:xfrm>
            <a:off x="2700000" y="432259"/>
            <a:ext cx="61264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bg2">
            <a:alpha val="40000"/>
          </a:schemeClr>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4800" y="6400800"/>
            <a:ext cx="2895600" cy="365125"/>
          </a:xfrm>
        </p:spPr>
        <p:txBody>
          <a:bodyPr/>
          <a:lstStyle>
            <a:lvl1pPr algn="l" eaLnBrk="0">
              <a:defRPr lang="en-US" sz="900" smtClean="0"/>
            </a:lvl1pPr>
          </a:lstStyle>
          <a:p>
            <a:r>
              <a:rPr lang="en-US" dirty="0" smtClean="0"/>
              <a:t>www.purlehazeproperties.com</a:t>
            </a:r>
            <a:endParaRPr lang="en-US" dirty="0"/>
          </a:p>
        </p:txBody>
      </p:sp>
      <p:sp>
        <p:nvSpPr>
          <p:cNvPr id="6" name="Slide Number Placeholder 5"/>
          <p:cNvSpPr>
            <a:spLocks noGrp="1"/>
          </p:cNvSpPr>
          <p:nvPr>
            <p:ph type="sldNum" sz="quarter" idx="12"/>
          </p:nvPr>
        </p:nvSpPr>
        <p:spPr/>
        <p:txBody>
          <a:bodyPr/>
          <a:lstStyle>
            <a:lvl1pPr eaLnBrk="0">
              <a:defRPr sz="1000"/>
            </a:lvl1pPr>
          </a:lstStyle>
          <a:p>
            <a:fld id="{F55C50A9-44CF-4968-B481-C4C34B62CCCD}" type="slidenum">
              <a:rPr lang="en-US" smtClean="0"/>
              <a:pPr/>
              <a:t>‹#›</a:t>
            </a:fld>
            <a:endParaRPr lang="en-US" dirty="0"/>
          </a:p>
        </p:txBody>
      </p:sp>
      <p:sp>
        <p:nvSpPr>
          <p:cNvPr id="7" name="텍스트 개체 틀 14"/>
          <p:cNvSpPr>
            <a:spLocks noGrp="1"/>
          </p:cNvSpPr>
          <p:nvPr>
            <p:ph type="body" sz="quarter" idx="13" hasCustomPrompt="1"/>
          </p:nvPr>
        </p:nvSpPr>
        <p:spPr>
          <a:xfrm>
            <a:off x="381000" y="4572000"/>
            <a:ext cx="5638800" cy="1066800"/>
          </a:xfrm>
          <a:prstGeom prst="rect">
            <a:avLst/>
          </a:prstGeom>
        </p:spPr>
        <p:txBody>
          <a:bodyPr lIns="0" tIns="0" rIns="0" bIns="0"/>
          <a:lstStyle>
            <a:lvl1pPr marL="0" marR="0" indent="0" algn="l" defTabSz="995690" rtl="0" eaLnBrk="0" fontAlgn="auto" latinLnBrk="1" hangingPunct="1">
              <a:lnSpc>
                <a:spcPts val="4400"/>
              </a:lnSpc>
              <a:spcBef>
                <a:spcPct val="0"/>
              </a:spcBef>
              <a:spcAft>
                <a:spcPts val="0"/>
              </a:spcAft>
              <a:buClrTx/>
              <a:buSzTx/>
              <a:buFontTx/>
              <a:buNone/>
              <a:tabLst/>
              <a:defRPr kumimoji="0" lang="ko-KR" altLang="en-US" sz="3600" b="0" i="0" u="none" strike="noStrike" kern="1200" cap="none" spc="110" normalizeH="0" baseline="0" noProof="0">
                <a:ln>
                  <a:noFill/>
                </a:ln>
                <a:solidFill>
                  <a:srgbClr val="BCC1C4"/>
                </a:solidFill>
                <a:effectLst/>
                <a:uLnTx/>
                <a:uFillTx/>
                <a:latin typeface="나눔고딕 ExtraBold" pitchFamily="50" charset="-127"/>
                <a:ea typeface="나눔고딕 ExtraBold" pitchFamily="50" charset="-127"/>
              </a:defRPr>
            </a:lvl1pPr>
          </a:lstStyle>
          <a:p>
            <a:pPr marL="0" marR="0" lvl="0" indent="0" algn="l" defTabSz="995690" rtl="0" eaLnBrk="1" fontAlgn="auto" latinLnBrk="1" hangingPunct="1">
              <a:lnSpc>
                <a:spcPts val="4400"/>
              </a:lnSpc>
              <a:spcBef>
                <a:spcPct val="0"/>
              </a:spcBef>
              <a:spcAft>
                <a:spcPts val="0"/>
              </a:spcAft>
              <a:buClrTx/>
              <a:buSzTx/>
              <a:buFontTx/>
              <a:buNone/>
              <a:tabLst/>
              <a:defRPr/>
            </a:pPr>
            <a:r>
              <a:rPr kumimoji="0" lang="en-US" altLang="ko-KR" sz="4100" b="0" i="0" u="none" strike="noStrike" kern="1200" cap="none" spc="110" normalizeH="0" baseline="0" noProof="0" dirty="0" smtClean="0">
                <a:ln>
                  <a:noFill/>
                </a:ln>
                <a:solidFill>
                  <a:srgbClr val="BCC1C4"/>
                </a:solidFill>
                <a:effectLst/>
                <a:uLnTx/>
                <a:uFillTx/>
                <a:latin typeface="나눔고딕 ExtraBold" pitchFamily="50" charset="-127"/>
                <a:ea typeface="나눔고딕 ExtraBold" pitchFamily="50" charset="-127"/>
                <a:cs typeface="+mj-cs"/>
              </a:rPr>
              <a:t>design by</a:t>
            </a:r>
            <a:endParaRPr kumimoji="0" lang="ko-KR" altLang="en-US" sz="4100" b="0" i="0" u="none" strike="noStrike" kern="1200" cap="none" spc="110" normalizeH="0" baseline="0" noProof="0" dirty="0" smtClean="0">
              <a:ln>
                <a:noFill/>
              </a:ln>
              <a:solidFill>
                <a:srgbClr val="BCC1C4"/>
              </a:solidFill>
              <a:effectLst/>
              <a:uLnTx/>
              <a:uFillTx/>
              <a:latin typeface="나눔고딕 ExtraBold" pitchFamily="50" charset="-127"/>
              <a:ea typeface="나눔고딕 ExtraBold" pitchFamily="50" charset="-127"/>
              <a:cs typeface="+mj-cs"/>
            </a:endParaRPr>
          </a:p>
        </p:txBody>
      </p:sp>
      <p:sp>
        <p:nvSpPr>
          <p:cNvPr id="9" name="제목 1"/>
          <p:cNvSpPr>
            <a:spLocks noGrp="1"/>
          </p:cNvSpPr>
          <p:nvPr>
            <p:ph type="title" hasCustomPrompt="1"/>
          </p:nvPr>
        </p:nvSpPr>
        <p:spPr>
          <a:xfrm>
            <a:off x="360000" y="396001"/>
            <a:ext cx="5659800" cy="4023599"/>
          </a:xfrm>
          <a:prstGeom prst="rect">
            <a:avLst/>
          </a:prstGeom>
        </p:spPr>
        <p:txBody>
          <a:bodyPr lIns="0" tIns="0" rIns="0" bIns="0" anchor="t" anchorCtr="0"/>
          <a:lstStyle>
            <a:lvl1pPr algn="l" eaLnBrk="0">
              <a:lnSpc>
                <a:spcPts val="4400"/>
              </a:lnSpc>
              <a:defRPr sz="4100" spc="110" baseline="0">
                <a:solidFill>
                  <a:schemeClr val="tx1"/>
                </a:solidFill>
                <a:latin typeface="나눔고딕 ExtraBold" pitchFamily="50" charset="-127"/>
                <a:ea typeface="나눔고딕 ExtraBold" pitchFamily="50" charset="-127"/>
              </a:defRPr>
            </a:lvl1pPr>
          </a:lstStyle>
          <a:p>
            <a:r>
              <a:rPr lang="en-US" altLang="ko-KR" dirty="0" smtClean="0"/>
              <a:t>Title</a:t>
            </a:r>
            <a:endParaRPr lang="ko-KR"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pic>
        <p:nvPicPr>
          <p:cNvPr id="13" name="그림 15" descr="arrow.png"/>
          <p:cNvPicPr>
            <a:picLocks noChangeAspect="1"/>
          </p:cNvPicPr>
          <p:nvPr userDrawn="1"/>
        </p:nvPicPr>
        <p:blipFill>
          <a:blip r:embed="rId3"/>
          <a:stretch>
            <a:fillRect/>
          </a:stretch>
        </p:blipFill>
        <p:spPr>
          <a:xfrm>
            <a:off x="7086600" y="762000"/>
            <a:ext cx="1294846" cy="803285"/>
          </a:xfrm>
          <a:prstGeom prst="rect">
            <a:avLst/>
          </a:prstGeom>
        </p:spPr>
      </p:pic>
      <p:sp>
        <p:nvSpPr>
          <p:cNvPr id="11" name="제목 1"/>
          <p:cNvSpPr>
            <a:spLocks noGrp="1"/>
          </p:cNvSpPr>
          <p:nvPr>
            <p:ph type="title" hasCustomPrompt="1"/>
          </p:nvPr>
        </p:nvSpPr>
        <p:spPr>
          <a:xfrm>
            <a:off x="360000" y="396001"/>
            <a:ext cx="4384492" cy="3202066"/>
          </a:xfrm>
          <a:prstGeom prst="rect">
            <a:avLst/>
          </a:prstGeom>
        </p:spPr>
        <p:txBody>
          <a:bodyPr lIns="0" tIns="0" rIns="0" bIns="0" anchor="t" anchorCtr="0"/>
          <a:lstStyle>
            <a:lvl1pPr algn="l">
              <a:lnSpc>
                <a:spcPts val="4400"/>
              </a:lnSpc>
              <a:defRPr sz="4100" spc="110" baseline="0">
                <a:solidFill>
                  <a:srgbClr val="008000"/>
                </a:solidFill>
                <a:latin typeface="나눔고딕 ExtraBold" pitchFamily="50" charset="-127"/>
                <a:ea typeface="나눔고딕 ExtraBold" pitchFamily="50" charset="-127"/>
              </a:defRPr>
            </a:lvl1pPr>
          </a:lstStyle>
          <a:p>
            <a:r>
              <a:rPr lang="ko-KR" altLang="en-US" dirty="0" smtClean="0"/>
              <a:t>제목</a:t>
            </a:r>
            <a:endParaRPr lang="ko-KR" altLang="en-US" dirty="0"/>
          </a:p>
        </p:txBody>
      </p:sp>
      <p:sp>
        <p:nvSpPr>
          <p:cNvPr id="12" name="텍스트 개체 틀 28"/>
          <p:cNvSpPr>
            <a:spLocks noGrp="1"/>
          </p:cNvSpPr>
          <p:nvPr>
            <p:ph type="body" sz="quarter" idx="13" hasCustomPrompt="1"/>
          </p:nvPr>
        </p:nvSpPr>
        <p:spPr>
          <a:xfrm>
            <a:off x="360000" y="3815563"/>
            <a:ext cx="2227262" cy="1973283"/>
          </a:xfrm>
          <a:prstGeom prst="rect">
            <a:avLst/>
          </a:prstGeom>
        </p:spPr>
        <p:txBody>
          <a:bodyPr lIns="0" tIns="0" rIns="0" bIns="0"/>
          <a:lstStyle>
            <a:lvl1pPr>
              <a:lnSpc>
                <a:spcPts val="1100"/>
              </a:lnSpc>
              <a:buNone/>
              <a:defRPr sz="1000" baseline="0">
                <a:solidFill>
                  <a:srgbClr val="008000"/>
                </a:solidFill>
                <a:latin typeface="나눔고딕" pitchFamily="50" charset="-127"/>
                <a:ea typeface="나눔고딕" pitchFamily="50" charset="-127"/>
              </a:defRPr>
            </a:lvl1pPr>
          </a:lstStyle>
          <a:p>
            <a:pPr lvl="0"/>
            <a:r>
              <a:rPr lang="ko-KR" altLang="en-US" dirty="0" smtClean="0"/>
              <a:t>소제목</a:t>
            </a:r>
            <a:endParaRPr lang="ko-KR" altLang="en-US" dirty="0"/>
          </a:p>
        </p:txBody>
      </p:sp>
      <p:cxnSp>
        <p:nvCxnSpPr>
          <p:cNvPr id="15" name="직선 연결선 5"/>
          <p:cNvCxnSpPr/>
          <p:nvPr userDrawn="1"/>
        </p:nvCxnSpPr>
        <p:spPr>
          <a:xfrm>
            <a:off x="2700000" y="432259"/>
            <a:ext cx="612648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12"/>
          </p:nvPr>
        </p:nvSpPr>
        <p:spPr>
          <a:xfrm>
            <a:off x="6553200" y="6356350"/>
            <a:ext cx="2133600" cy="365125"/>
          </a:xfrm>
        </p:spPr>
        <p:txBody>
          <a:bodyPr/>
          <a:lstStyle>
            <a:lvl1pPr eaLnBrk="0">
              <a:defRPr sz="1000"/>
            </a:lvl1pPr>
          </a:lstStyle>
          <a:p>
            <a:fld id="{F55C50A9-44CF-4968-B481-C4C34B62CCCD}" type="slidenum">
              <a:rPr lang="en-US" smtClean="0"/>
              <a:pPr/>
              <a:t>‹#›</a:t>
            </a:fld>
            <a:endParaRPr lang="en-US" dirty="0"/>
          </a:p>
        </p:txBody>
      </p:sp>
      <p:sp>
        <p:nvSpPr>
          <p:cNvPr id="10" name="Footer Placeholder 4"/>
          <p:cNvSpPr txBox="1">
            <a:spLocks/>
          </p:cNvSpPr>
          <p:nvPr userDrawn="1"/>
        </p:nvSpPr>
        <p:spPr>
          <a:xfrm>
            <a:off x="304800" y="6400800"/>
            <a:ext cx="2895600" cy="365125"/>
          </a:xfrm>
          <a:prstGeom prst="rect">
            <a:avLst/>
          </a:prstGeom>
        </p:spPr>
        <p:txBody>
          <a:bodyPr vert="horz" lIns="91440" tIns="45720" rIns="91440" bIns="45720" rtlCol="0" anchor="ctr"/>
          <a:lstStyle>
            <a:lvl1pPr algn="l" eaLnBrk="0">
              <a:defRPr sz="800" kern="0" cap="none" baseline="0">
                <a:solidFill>
                  <a:srgbClr val="C1A770"/>
                </a:solidFill>
                <a:latin typeface="Arial" pitchFamily="34" charset="0"/>
              </a:defRPr>
            </a:lvl1pPr>
          </a:lstStyle>
          <a:p>
            <a:pPr marL="0" marR="0" lvl="0" indent="0" algn="l" defTabSz="914400" rtl="0" eaLnBrk="0"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smtClean="0">
                <a:ln>
                  <a:noFill/>
                </a:ln>
                <a:solidFill>
                  <a:srgbClr val="C1A770"/>
                </a:solidFill>
                <a:effectLst/>
                <a:uLnTx/>
                <a:uFillTx/>
                <a:latin typeface="Arial" pitchFamily="34" charset="0"/>
                <a:ea typeface="+mn-ea"/>
                <a:cs typeface="+mn-cs"/>
              </a:rPr>
              <a:t>California Green Cultivation.LLC</a:t>
            </a:r>
            <a:endParaRPr kumimoji="0" lang="en-US" sz="800" b="0" i="0" u="none" strike="noStrike" kern="0" cap="none" spc="0" normalizeH="0" baseline="0" noProof="0" dirty="0">
              <a:ln>
                <a:noFill/>
              </a:ln>
              <a:solidFill>
                <a:srgbClr val="C1A770"/>
              </a:solidFill>
              <a:effectLst/>
              <a:uLnTx/>
              <a:uFillTx/>
              <a:latin typeface="Arial" pitchFamily="34" charset="0"/>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pic>
        <p:nvPicPr>
          <p:cNvPr id="13" name="그림 15" descr="arrow.png"/>
          <p:cNvPicPr>
            <a:picLocks noChangeAspect="1"/>
          </p:cNvPicPr>
          <p:nvPr userDrawn="1"/>
        </p:nvPicPr>
        <p:blipFill>
          <a:blip r:embed="rId3"/>
          <a:stretch>
            <a:fillRect/>
          </a:stretch>
        </p:blipFill>
        <p:spPr>
          <a:xfrm>
            <a:off x="7086600" y="762000"/>
            <a:ext cx="1294846" cy="803285"/>
          </a:xfrm>
          <a:prstGeom prst="rect">
            <a:avLst/>
          </a:prstGeom>
        </p:spPr>
      </p:pic>
      <p:sp>
        <p:nvSpPr>
          <p:cNvPr id="11" name="제목 1"/>
          <p:cNvSpPr>
            <a:spLocks noGrp="1"/>
          </p:cNvSpPr>
          <p:nvPr>
            <p:ph type="title" hasCustomPrompt="1"/>
          </p:nvPr>
        </p:nvSpPr>
        <p:spPr>
          <a:xfrm>
            <a:off x="360000" y="396001"/>
            <a:ext cx="4384492" cy="3202066"/>
          </a:xfrm>
          <a:prstGeom prst="rect">
            <a:avLst/>
          </a:prstGeom>
        </p:spPr>
        <p:txBody>
          <a:bodyPr lIns="0" tIns="0" rIns="0" bIns="0" anchor="t" anchorCtr="0"/>
          <a:lstStyle>
            <a:lvl1pPr algn="l" eaLnBrk="0">
              <a:lnSpc>
                <a:spcPts val="4400"/>
              </a:lnSpc>
              <a:defRPr sz="4100" spc="110" baseline="0">
                <a:solidFill>
                  <a:srgbClr val="008000"/>
                </a:solidFill>
                <a:latin typeface="Arial" pitchFamily="34" charset="0"/>
                <a:ea typeface="나눔고딕 ExtraBold" pitchFamily="50" charset="-127"/>
                <a:cs typeface="Arial" pitchFamily="34" charset="0"/>
              </a:defRPr>
            </a:lvl1pPr>
          </a:lstStyle>
          <a:p>
            <a:r>
              <a:rPr lang="en-US" altLang="ko-KR" dirty="0" smtClean="0"/>
              <a:t>TITLE</a:t>
            </a:r>
            <a:endParaRPr lang="ko-KR" altLang="en-US" dirty="0"/>
          </a:p>
        </p:txBody>
      </p:sp>
      <p:sp>
        <p:nvSpPr>
          <p:cNvPr id="12" name="텍스트 개체 틀 28"/>
          <p:cNvSpPr>
            <a:spLocks noGrp="1"/>
          </p:cNvSpPr>
          <p:nvPr>
            <p:ph type="body" sz="quarter" idx="13" hasCustomPrompt="1"/>
          </p:nvPr>
        </p:nvSpPr>
        <p:spPr>
          <a:xfrm>
            <a:off x="360000" y="3815563"/>
            <a:ext cx="2227262" cy="1973283"/>
          </a:xfrm>
          <a:prstGeom prst="rect">
            <a:avLst/>
          </a:prstGeom>
        </p:spPr>
        <p:txBody>
          <a:bodyPr lIns="0" tIns="0" rIns="0" bIns="0"/>
          <a:lstStyle>
            <a:lvl1pPr eaLnBrk="0">
              <a:lnSpc>
                <a:spcPts val="1100"/>
              </a:lnSpc>
              <a:buNone/>
              <a:defRPr sz="1000" baseline="0">
                <a:solidFill>
                  <a:srgbClr val="008000"/>
                </a:solidFill>
                <a:latin typeface="Arial" pitchFamily="34" charset="0"/>
                <a:ea typeface="나눔고딕" pitchFamily="50" charset="-127"/>
                <a:cs typeface="Arial" pitchFamily="34" charset="0"/>
              </a:defRPr>
            </a:lvl1pPr>
          </a:lstStyle>
          <a:p>
            <a:pPr lvl="0"/>
            <a:r>
              <a:rPr lang="en-US" altLang="ko-KR" dirty="0" smtClean="0"/>
              <a:t>SUB</a:t>
            </a:r>
            <a:endParaRPr lang="ko-KR" altLang="en-US" dirty="0"/>
          </a:p>
        </p:txBody>
      </p:sp>
      <p:cxnSp>
        <p:nvCxnSpPr>
          <p:cNvPr id="15" name="직선 연결선 5"/>
          <p:cNvCxnSpPr/>
          <p:nvPr userDrawn="1"/>
        </p:nvCxnSpPr>
        <p:spPr>
          <a:xfrm>
            <a:off x="2700000" y="432259"/>
            <a:ext cx="612648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0" name="텍스트 개체 틀 8"/>
          <p:cNvSpPr>
            <a:spLocks noGrp="1"/>
          </p:cNvSpPr>
          <p:nvPr>
            <p:ph type="body" sz="quarter" idx="10" hasCustomPrompt="1"/>
          </p:nvPr>
        </p:nvSpPr>
        <p:spPr>
          <a:xfrm>
            <a:off x="2700000" y="3086136"/>
            <a:ext cx="5943600" cy="438904"/>
          </a:xfrm>
          <a:prstGeom prst="rect">
            <a:avLst/>
          </a:prstGeom>
        </p:spPr>
        <p:txBody>
          <a:bodyPr lIns="0" tIns="0" rIns="0" bIns="0"/>
          <a:lstStyle>
            <a:lvl1pPr eaLnBrk="0">
              <a:buNone/>
              <a:defRPr sz="800" spc="0" baseline="0">
                <a:latin typeface="Arial" pitchFamily="34" charset="0"/>
                <a:ea typeface="나눔명조" pitchFamily="18" charset="-127"/>
                <a:cs typeface="Arial" pitchFamily="34" charset="0"/>
              </a:defRPr>
            </a:lvl1pPr>
          </a:lstStyle>
          <a:p>
            <a:pPr lvl="0"/>
            <a:r>
              <a:rPr lang="en-US" altLang="ko-KR" dirty="0" smtClean="0"/>
              <a:t>contents</a:t>
            </a:r>
            <a:endParaRPr lang="ko-KR" altLang="en-US" dirty="0"/>
          </a:p>
        </p:txBody>
      </p:sp>
      <p:sp>
        <p:nvSpPr>
          <p:cNvPr id="14" name="텍스트 개체 틀 8"/>
          <p:cNvSpPr>
            <a:spLocks noGrp="1"/>
          </p:cNvSpPr>
          <p:nvPr>
            <p:ph type="body" sz="quarter" idx="15" hasCustomPrompt="1"/>
          </p:nvPr>
        </p:nvSpPr>
        <p:spPr>
          <a:xfrm>
            <a:off x="2700000" y="3890170"/>
            <a:ext cx="5943600" cy="438904"/>
          </a:xfrm>
          <a:prstGeom prst="rect">
            <a:avLst/>
          </a:prstGeom>
        </p:spPr>
        <p:txBody>
          <a:bodyPr lIns="0" tIns="0" rIns="0" bIns="0"/>
          <a:lstStyle>
            <a:lvl1pPr eaLnBrk="0">
              <a:buNone/>
              <a:defRPr sz="800" spc="0" baseline="0">
                <a:latin typeface="Arial" pitchFamily="34" charset="0"/>
                <a:ea typeface="나눔명조" pitchFamily="18" charset="-127"/>
                <a:cs typeface="Arial" pitchFamily="34" charset="0"/>
              </a:defRPr>
            </a:lvl1pPr>
          </a:lstStyle>
          <a:p>
            <a:pPr lvl="0"/>
            <a:r>
              <a:rPr lang="en-US" altLang="ko-KR" dirty="0" smtClean="0"/>
              <a:t>contents</a:t>
            </a:r>
            <a:endParaRPr lang="ko-KR" altLang="en-US" dirty="0"/>
          </a:p>
        </p:txBody>
      </p:sp>
      <p:sp>
        <p:nvSpPr>
          <p:cNvPr id="16" name="텍스트 개체 틀 8"/>
          <p:cNvSpPr>
            <a:spLocks noGrp="1"/>
          </p:cNvSpPr>
          <p:nvPr>
            <p:ph type="body" sz="quarter" idx="16" hasCustomPrompt="1"/>
          </p:nvPr>
        </p:nvSpPr>
        <p:spPr>
          <a:xfrm>
            <a:off x="2700000" y="4729221"/>
            <a:ext cx="5943600" cy="438904"/>
          </a:xfrm>
          <a:prstGeom prst="rect">
            <a:avLst/>
          </a:prstGeom>
        </p:spPr>
        <p:txBody>
          <a:bodyPr lIns="0" tIns="0" rIns="0" bIns="0"/>
          <a:lstStyle>
            <a:lvl1pPr eaLnBrk="0">
              <a:buNone/>
              <a:defRPr sz="800" spc="0" baseline="0">
                <a:latin typeface="Arial" pitchFamily="34" charset="0"/>
                <a:ea typeface="나눔명조" pitchFamily="18" charset="-127"/>
                <a:cs typeface="Arial" pitchFamily="34" charset="0"/>
              </a:defRPr>
            </a:lvl1pPr>
          </a:lstStyle>
          <a:p>
            <a:pPr lvl="0"/>
            <a:r>
              <a:rPr lang="en-US" altLang="ko-KR" dirty="0" smtClean="0"/>
              <a:t>contents</a:t>
            </a:r>
            <a:endParaRPr lang="ko-KR" altLang="en-US" dirty="0"/>
          </a:p>
        </p:txBody>
      </p:sp>
      <p:sp>
        <p:nvSpPr>
          <p:cNvPr id="18" name="Slide Number Placeholder 5"/>
          <p:cNvSpPr>
            <a:spLocks noGrp="1"/>
          </p:cNvSpPr>
          <p:nvPr>
            <p:ph type="sldNum" sz="quarter" idx="12"/>
          </p:nvPr>
        </p:nvSpPr>
        <p:spPr>
          <a:xfrm>
            <a:off x="6553200" y="6356350"/>
            <a:ext cx="2133600" cy="365125"/>
          </a:xfrm>
        </p:spPr>
        <p:txBody>
          <a:bodyPr/>
          <a:lstStyle>
            <a:lvl1pPr eaLnBrk="0">
              <a:defRPr sz="1000"/>
            </a:lvl1pPr>
          </a:lstStyle>
          <a:p>
            <a:fld id="{F55C50A9-44CF-4968-B481-C4C34B62CCCD}" type="slidenum">
              <a:rPr lang="en-US" smtClean="0"/>
              <a:pPr/>
              <a:t>‹#›</a:t>
            </a:fld>
            <a:endParaRPr lang="en-US" dirty="0"/>
          </a:p>
        </p:txBody>
      </p:sp>
      <p:sp>
        <p:nvSpPr>
          <p:cNvPr id="19" name="Footer Placeholder 4"/>
          <p:cNvSpPr>
            <a:spLocks noGrp="1"/>
          </p:cNvSpPr>
          <p:nvPr>
            <p:ph type="ftr" sz="quarter" idx="11"/>
          </p:nvPr>
        </p:nvSpPr>
        <p:spPr>
          <a:xfrm>
            <a:off x="304800" y="6400800"/>
            <a:ext cx="2895600" cy="365125"/>
          </a:xfrm>
        </p:spPr>
        <p:txBody>
          <a:bodyPr/>
          <a:lstStyle>
            <a:lvl1pPr algn="l" eaLnBrk="0">
              <a:defRPr sz="800" kern="0" cap="none" baseline="0">
                <a:solidFill>
                  <a:srgbClr val="C1A770"/>
                </a:solidFill>
                <a:latin typeface="Arial" pitchFamily="34" charset="0"/>
              </a:defRPr>
            </a:lvl1pPr>
          </a:lstStyle>
          <a:p>
            <a:r>
              <a:rPr lang="en-US" smtClean="0"/>
              <a:t>California Green Cultivation.LLC</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pic>
        <p:nvPicPr>
          <p:cNvPr id="13" name="그림 15" descr="arrow.png"/>
          <p:cNvPicPr>
            <a:picLocks noChangeAspect="1"/>
          </p:cNvPicPr>
          <p:nvPr userDrawn="1"/>
        </p:nvPicPr>
        <p:blipFill>
          <a:blip r:embed="rId3"/>
          <a:stretch>
            <a:fillRect/>
          </a:stretch>
        </p:blipFill>
        <p:spPr>
          <a:xfrm>
            <a:off x="7086600" y="762000"/>
            <a:ext cx="1294846" cy="803285"/>
          </a:xfrm>
          <a:prstGeom prst="rect">
            <a:avLst/>
          </a:prstGeom>
        </p:spPr>
      </p:pic>
      <p:sp>
        <p:nvSpPr>
          <p:cNvPr id="11" name="제목 1"/>
          <p:cNvSpPr>
            <a:spLocks noGrp="1"/>
          </p:cNvSpPr>
          <p:nvPr>
            <p:ph type="title" hasCustomPrompt="1"/>
          </p:nvPr>
        </p:nvSpPr>
        <p:spPr>
          <a:xfrm>
            <a:off x="360000" y="396001"/>
            <a:ext cx="4384492" cy="3202066"/>
          </a:xfrm>
          <a:prstGeom prst="rect">
            <a:avLst/>
          </a:prstGeom>
        </p:spPr>
        <p:txBody>
          <a:bodyPr lIns="0" tIns="0" rIns="0" bIns="0" anchor="t" anchorCtr="0"/>
          <a:lstStyle>
            <a:lvl1pPr algn="l" eaLnBrk="0">
              <a:lnSpc>
                <a:spcPts val="4400"/>
              </a:lnSpc>
              <a:defRPr sz="4100" spc="110" baseline="0">
                <a:solidFill>
                  <a:srgbClr val="008000"/>
                </a:solidFill>
                <a:latin typeface="Arial" pitchFamily="34" charset="0"/>
                <a:ea typeface="나눔고딕 ExtraBold" pitchFamily="50" charset="-127"/>
              </a:defRPr>
            </a:lvl1pPr>
          </a:lstStyle>
          <a:p>
            <a:r>
              <a:rPr lang="en-US" altLang="ko-KR" dirty="0" smtClean="0"/>
              <a:t>TITLE</a:t>
            </a:r>
            <a:endParaRPr lang="ko-KR" altLang="en-US" dirty="0"/>
          </a:p>
        </p:txBody>
      </p:sp>
      <p:sp>
        <p:nvSpPr>
          <p:cNvPr id="12" name="텍스트 개체 틀 28"/>
          <p:cNvSpPr>
            <a:spLocks noGrp="1"/>
          </p:cNvSpPr>
          <p:nvPr>
            <p:ph type="body" sz="quarter" idx="13" hasCustomPrompt="1"/>
          </p:nvPr>
        </p:nvSpPr>
        <p:spPr>
          <a:xfrm>
            <a:off x="360000" y="3815563"/>
            <a:ext cx="2227262" cy="1973283"/>
          </a:xfrm>
          <a:prstGeom prst="rect">
            <a:avLst/>
          </a:prstGeom>
        </p:spPr>
        <p:txBody>
          <a:bodyPr lIns="0" tIns="0" rIns="0" bIns="0"/>
          <a:lstStyle>
            <a:lvl1pPr eaLnBrk="0">
              <a:lnSpc>
                <a:spcPts val="1100"/>
              </a:lnSpc>
              <a:buNone/>
              <a:defRPr sz="1000" baseline="0">
                <a:solidFill>
                  <a:srgbClr val="008000"/>
                </a:solidFill>
                <a:latin typeface="Arial" pitchFamily="34" charset="0"/>
                <a:ea typeface="나눔고딕" pitchFamily="50" charset="-127"/>
              </a:defRPr>
            </a:lvl1pPr>
          </a:lstStyle>
          <a:p>
            <a:pPr lvl="0"/>
            <a:r>
              <a:rPr lang="en-US" altLang="ko-KR" dirty="0" smtClean="0"/>
              <a:t>SUB</a:t>
            </a:r>
            <a:endParaRPr lang="ko-KR" altLang="en-US" dirty="0"/>
          </a:p>
        </p:txBody>
      </p:sp>
      <p:cxnSp>
        <p:nvCxnSpPr>
          <p:cNvPr id="15" name="직선 연결선 5"/>
          <p:cNvCxnSpPr/>
          <p:nvPr userDrawn="1"/>
        </p:nvCxnSpPr>
        <p:spPr>
          <a:xfrm>
            <a:off x="2700000" y="432259"/>
            <a:ext cx="612648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29" name="텍스트 개체 틀 8"/>
          <p:cNvSpPr>
            <a:spLocks noGrp="1"/>
          </p:cNvSpPr>
          <p:nvPr>
            <p:ph type="body" sz="quarter" idx="10" hasCustomPrompt="1"/>
          </p:nvPr>
        </p:nvSpPr>
        <p:spPr>
          <a:xfrm>
            <a:off x="2700000" y="1146946"/>
            <a:ext cx="6217920" cy="438904"/>
          </a:xfrm>
          <a:prstGeom prst="rect">
            <a:avLst/>
          </a:prstGeom>
        </p:spPr>
        <p:txBody>
          <a:bodyPr lIns="0" tIns="0" rIns="0" bIns="0"/>
          <a:lstStyle>
            <a:lvl1pPr eaLnBrk="0">
              <a:buNone/>
              <a:defRPr sz="900" spc="0" baseline="0">
                <a:latin typeface="Arial" pitchFamily="34" charset="0"/>
                <a:ea typeface="나눔고딕" pitchFamily="50" charset="-127"/>
              </a:defRPr>
            </a:lvl1pPr>
          </a:lstStyle>
          <a:p>
            <a:pPr lvl="0"/>
            <a:r>
              <a:rPr lang="en-US" altLang="ko-KR" dirty="0" smtClean="0"/>
              <a:t>contents</a:t>
            </a:r>
            <a:endParaRPr lang="ko-KR" altLang="en-US" dirty="0"/>
          </a:p>
        </p:txBody>
      </p:sp>
      <p:sp>
        <p:nvSpPr>
          <p:cNvPr id="30" name="텍스트 개체 틀 8"/>
          <p:cNvSpPr>
            <a:spLocks noGrp="1"/>
          </p:cNvSpPr>
          <p:nvPr>
            <p:ph type="body" sz="quarter" idx="14" hasCustomPrompt="1"/>
          </p:nvPr>
        </p:nvSpPr>
        <p:spPr>
          <a:xfrm>
            <a:off x="2700000" y="3009109"/>
            <a:ext cx="6217920" cy="438904"/>
          </a:xfrm>
          <a:prstGeom prst="rect">
            <a:avLst/>
          </a:prstGeom>
        </p:spPr>
        <p:txBody>
          <a:bodyPr lIns="0" tIns="0" rIns="0" bIns="0"/>
          <a:lstStyle>
            <a:lvl1pPr eaLnBrk="0">
              <a:buNone/>
              <a:defRPr sz="900" spc="0" baseline="0">
                <a:latin typeface="Arial" pitchFamily="34" charset="0"/>
                <a:ea typeface="나눔고딕" pitchFamily="50" charset="-127"/>
              </a:defRPr>
            </a:lvl1pPr>
          </a:lstStyle>
          <a:p>
            <a:pPr lvl="0"/>
            <a:r>
              <a:rPr lang="en-US" altLang="ko-KR" dirty="0" smtClean="0"/>
              <a:t>contents</a:t>
            </a:r>
            <a:endParaRPr lang="ko-KR" altLang="en-US" dirty="0"/>
          </a:p>
        </p:txBody>
      </p:sp>
      <p:sp>
        <p:nvSpPr>
          <p:cNvPr id="31" name="텍스트 개체 틀 8"/>
          <p:cNvSpPr>
            <a:spLocks noGrp="1"/>
          </p:cNvSpPr>
          <p:nvPr>
            <p:ph type="body" sz="quarter" idx="15" hasCustomPrompt="1"/>
          </p:nvPr>
        </p:nvSpPr>
        <p:spPr>
          <a:xfrm>
            <a:off x="2700000" y="4798246"/>
            <a:ext cx="6217920" cy="438904"/>
          </a:xfrm>
          <a:prstGeom prst="rect">
            <a:avLst/>
          </a:prstGeom>
        </p:spPr>
        <p:txBody>
          <a:bodyPr lIns="0" tIns="0" rIns="0" bIns="0"/>
          <a:lstStyle>
            <a:lvl1pPr eaLnBrk="0">
              <a:buNone/>
              <a:defRPr sz="900" spc="0" baseline="0">
                <a:latin typeface="Arial" pitchFamily="34" charset="0"/>
                <a:ea typeface="나눔고딕" pitchFamily="50" charset="-127"/>
              </a:defRPr>
            </a:lvl1pPr>
          </a:lstStyle>
          <a:p>
            <a:pPr lvl="0"/>
            <a:r>
              <a:rPr lang="en-US" altLang="ko-KR" dirty="0" smtClean="0"/>
              <a:t>contents</a:t>
            </a:r>
            <a:endParaRPr lang="ko-KR" altLang="en-US" dirty="0"/>
          </a:p>
        </p:txBody>
      </p:sp>
      <p:sp>
        <p:nvSpPr>
          <p:cNvPr id="32" name="텍스트 개체 틀 30"/>
          <p:cNvSpPr>
            <a:spLocks noGrp="1"/>
          </p:cNvSpPr>
          <p:nvPr>
            <p:ph type="body" sz="quarter" idx="16" hasCustomPrompt="1"/>
          </p:nvPr>
        </p:nvSpPr>
        <p:spPr>
          <a:xfrm>
            <a:off x="2700000" y="1694641"/>
            <a:ext cx="6217920" cy="1243013"/>
          </a:xfrm>
          <a:prstGeom prst="rect">
            <a:avLst/>
          </a:prstGeom>
        </p:spPr>
        <p:txBody>
          <a:bodyPr lIns="0" tIns="0" rIns="0" bIns="0"/>
          <a:lstStyle>
            <a:lvl1pPr eaLnBrk="0">
              <a:lnSpc>
                <a:spcPts val="3300"/>
              </a:lnSpc>
              <a:buNone/>
              <a:defRPr sz="4200" b="1" spc="0" baseline="0">
                <a:latin typeface="Times New Roman" pitchFamily="18" charset="0"/>
                <a:ea typeface="나눔명조" pitchFamily="18" charset="-127"/>
                <a:cs typeface="Times New Roman" pitchFamily="18" charset="0"/>
              </a:defRPr>
            </a:lvl1pPr>
          </a:lstStyle>
          <a:p>
            <a:pPr lvl="0"/>
            <a:r>
              <a:rPr lang="en-US" altLang="ko-KR" dirty="0" smtClean="0"/>
              <a:t>Keyword </a:t>
            </a:r>
            <a:endParaRPr lang="ko-KR" altLang="en-US" dirty="0"/>
          </a:p>
        </p:txBody>
      </p:sp>
      <p:sp>
        <p:nvSpPr>
          <p:cNvPr id="33" name="텍스트 개체 틀 30"/>
          <p:cNvSpPr>
            <a:spLocks noGrp="1"/>
          </p:cNvSpPr>
          <p:nvPr>
            <p:ph type="body" sz="quarter" idx="17" hasCustomPrompt="1"/>
          </p:nvPr>
        </p:nvSpPr>
        <p:spPr>
          <a:xfrm>
            <a:off x="2700000" y="3593317"/>
            <a:ext cx="6217920" cy="1243013"/>
          </a:xfrm>
          <a:prstGeom prst="rect">
            <a:avLst/>
          </a:prstGeom>
        </p:spPr>
        <p:txBody>
          <a:bodyPr lIns="0" tIns="0" rIns="0" bIns="0"/>
          <a:lstStyle>
            <a:lvl1pPr eaLnBrk="0">
              <a:lnSpc>
                <a:spcPts val="3300"/>
              </a:lnSpc>
              <a:buNone/>
              <a:defRPr sz="4200" b="1" spc="0" baseline="0">
                <a:latin typeface="Times New Roman" pitchFamily="18" charset="0"/>
                <a:ea typeface="나눔명조" pitchFamily="18" charset="-127"/>
                <a:cs typeface="Times New Roman" pitchFamily="18" charset="0"/>
              </a:defRPr>
            </a:lvl1pPr>
          </a:lstStyle>
          <a:p>
            <a:pPr lvl="0"/>
            <a:r>
              <a:rPr lang="en-US" altLang="ko-KR" dirty="0" smtClean="0"/>
              <a:t>Keyword</a:t>
            </a:r>
            <a:endParaRPr lang="ko-KR" altLang="en-US" dirty="0"/>
          </a:p>
        </p:txBody>
      </p:sp>
      <p:sp>
        <p:nvSpPr>
          <p:cNvPr id="34" name="텍스트 개체 틀 30"/>
          <p:cNvSpPr>
            <a:spLocks noGrp="1"/>
          </p:cNvSpPr>
          <p:nvPr>
            <p:ph type="body" sz="quarter" idx="18" hasCustomPrompt="1"/>
          </p:nvPr>
        </p:nvSpPr>
        <p:spPr>
          <a:xfrm>
            <a:off x="2700000" y="5327649"/>
            <a:ext cx="6217920" cy="1225551"/>
          </a:xfrm>
          <a:prstGeom prst="rect">
            <a:avLst/>
          </a:prstGeom>
        </p:spPr>
        <p:txBody>
          <a:bodyPr lIns="0" tIns="0" rIns="0" bIns="0"/>
          <a:lstStyle>
            <a:lvl1pPr eaLnBrk="0">
              <a:lnSpc>
                <a:spcPts val="3300"/>
              </a:lnSpc>
              <a:buNone/>
              <a:defRPr sz="4200" b="1" spc="0" baseline="0">
                <a:latin typeface="Times New Roman" pitchFamily="18" charset="0"/>
                <a:ea typeface="나눔명조" pitchFamily="18" charset="-127"/>
                <a:cs typeface="Times New Roman" pitchFamily="18" charset="0"/>
              </a:defRPr>
            </a:lvl1pPr>
          </a:lstStyle>
          <a:p>
            <a:pPr lvl="0"/>
            <a:r>
              <a:rPr lang="en-US" altLang="ko-KR" dirty="0" smtClean="0"/>
              <a:t>Keyword</a:t>
            </a:r>
            <a:endParaRPr lang="ko-KR" altLang="en-US" dirty="0"/>
          </a:p>
        </p:txBody>
      </p:sp>
      <p:sp>
        <p:nvSpPr>
          <p:cNvPr id="16" name="Slide Number Placeholder 5"/>
          <p:cNvSpPr>
            <a:spLocks noGrp="1"/>
          </p:cNvSpPr>
          <p:nvPr>
            <p:ph type="sldNum" sz="quarter" idx="12"/>
          </p:nvPr>
        </p:nvSpPr>
        <p:spPr>
          <a:xfrm>
            <a:off x="6553200" y="6356350"/>
            <a:ext cx="2133600" cy="365125"/>
          </a:xfrm>
        </p:spPr>
        <p:txBody>
          <a:bodyPr/>
          <a:lstStyle>
            <a:lvl1pPr eaLnBrk="0">
              <a:defRPr sz="1000"/>
            </a:lvl1pPr>
          </a:lstStyle>
          <a:p>
            <a:fld id="{F55C50A9-44CF-4968-B481-C4C34B62CCCD}" type="slidenum">
              <a:rPr lang="en-US" smtClean="0"/>
              <a:pPr/>
              <a:t>‹#›</a:t>
            </a:fld>
            <a:endParaRPr lang="en-US" dirty="0"/>
          </a:p>
        </p:txBody>
      </p:sp>
      <p:sp>
        <p:nvSpPr>
          <p:cNvPr id="17" name="Footer Placeholder 4"/>
          <p:cNvSpPr>
            <a:spLocks noGrp="1"/>
          </p:cNvSpPr>
          <p:nvPr>
            <p:ph type="ftr" sz="quarter" idx="11"/>
          </p:nvPr>
        </p:nvSpPr>
        <p:spPr>
          <a:xfrm>
            <a:off x="304800" y="6400800"/>
            <a:ext cx="2895600" cy="365125"/>
          </a:xfrm>
        </p:spPr>
        <p:txBody>
          <a:bodyPr/>
          <a:lstStyle>
            <a:lvl1pPr algn="l" eaLnBrk="0">
              <a:defRPr sz="800" kern="0" cap="none" baseline="0">
                <a:solidFill>
                  <a:srgbClr val="C1A770"/>
                </a:solidFill>
                <a:latin typeface="Arial" pitchFamily="34" charset="0"/>
              </a:defRPr>
            </a:lvl1pPr>
          </a:lstStyle>
          <a:p>
            <a:r>
              <a:rPr lang="en-US" smtClean="0"/>
              <a:t>California Green Cultivation.LLC</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pic>
        <p:nvPicPr>
          <p:cNvPr id="13" name="그림 15" descr="arrow.png"/>
          <p:cNvPicPr>
            <a:picLocks noChangeAspect="1"/>
          </p:cNvPicPr>
          <p:nvPr userDrawn="1"/>
        </p:nvPicPr>
        <p:blipFill>
          <a:blip r:embed="rId3"/>
          <a:stretch>
            <a:fillRect/>
          </a:stretch>
        </p:blipFill>
        <p:spPr>
          <a:xfrm>
            <a:off x="7086600" y="762000"/>
            <a:ext cx="1294846" cy="803285"/>
          </a:xfrm>
          <a:prstGeom prst="rect">
            <a:avLst/>
          </a:prstGeom>
        </p:spPr>
      </p:pic>
      <p:sp>
        <p:nvSpPr>
          <p:cNvPr id="11" name="제목 1"/>
          <p:cNvSpPr>
            <a:spLocks noGrp="1"/>
          </p:cNvSpPr>
          <p:nvPr>
            <p:ph type="title" hasCustomPrompt="1"/>
          </p:nvPr>
        </p:nvSpPr>
        <p:spPr>
          <a:xfrm>
            <a:off x="360000" y="396001"/>
            <a:ext cx="4384492" cy="3202066"/>
          </a:xfrm>
          <a:prstGeom prst="rect">
            <a:avLst/>
          </a:prstGeom>
        </p:spPr>
        <p:txBody>
          <a:bodyPr lIns="0" tIns="0" rIns="0" bIns="0" anchor="t" anchorCtr="0"/>
          <a:lstStyle>
            <a:lvl1pPr algn="l" eaLnBrk="0">
              <a:lnSpc>
                <a:spcPts val="4400"/>
              </a:lnSpc>
              <a:defRPr sz="4100" spc="110" baseline="0">
                <a:solidFill>
                  <a:srgbClr val="00B050"/>
                </a:solidFill>
                <a:latin typeface="Arial" pitchFamily="34" charset="0"/>
                <a:ea typeface="나눔고딕 ExtraBold" pitchFamily="50" charset="-127"/>
              </a:defRPr>
            </a:lvl1pPr>
          </a:lstStyle>
          <a:p>
            <a:r>
              <a:rPr lang="en-US" altLang="ko-KR" dirty="0" smtClean="0"/>
              <a:t>TITLE</a:t>
            </a:r>
            <a:endParaRPr lang="ko-KR" altLang="en-US" dirty="0"/>
          </a:p>
        </p:txBody>
      </p:sp>
      <p:sp>
        <p:nvSpPr>
          <p:cNvPr id="12" name="텍스트 개체 틀 28"/>
          <p:cNvSpPr>
            <a:spLocks noGrp="1"/>
          </p:cNvSpPr>
          <p:nvPr>
            <p:ph type="body" sz="quarter" idx="13" hasCustomPrompt="1"/>
          </p:nvPr>
        </p:nvSpPr>
        <p:spPr>
          <a:xfrm>
            <a:off x="360000" y="3815563"/>
            <a:ext cx="2227262" cy="1973283"/>
          </a:xfrm>
          <a:prstGeom prst="rect">
            <a:avLst/>
          </a:prstGeom>
        </p:spPr>
        <p:txBody>
          <a:bodyPr lIns="0" tIns="0" rIns="0" bIns="0"/>
          <a:lstStyle>
            <a:lvl1pPr eaLnBrk="0">
              <a:lnSpc>
                <a:spcPts val="1100"/>
              </a:lnSpc>
              <a:buNone/>
              <a:defRPr sz="1000" baseline="0">
                <a:solidFill>
                  <a:srgbClr val="00B050"/>
                </a:solidFill>
                <a:latin typeface="Arial" pitchFamily="34" charset="0"/>
                <a:ea typeface="나눔고딕" pitchFamily="50" charset="-127"/>
              </a:defRPr>
            </a:lvl1pPr>
          </a:lstStyle>
          <a:p>
            <a:pPr lvl="0"/>
            <a:r>
              <a:rPr lang="en-US" altLang="ko-KR" dirty="0" smtClean="0"/>
              <a:t>SUB</a:t>
            </a:r>
            <a:endParaRPr lang="ko-KR" altLang="en-US" dirty="0"/>
          </a:p>
        </p:txBody>
      </p:sp>
      <p:cxnSp>
        <p:nvCxnSpPr>
          <p:cNvPr id="15" name="직선 연결선 5"/>
          <p:cNvCxnSpPr/>
          <p:nvPr userDrawn="1"/>
        </p:nvCxnSpPr>
        <p:spPr>
          <a:xfrm>
            <a:off x="2700000" y="432259"/>
            <a:ext cx="612648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29" name="텍스트 개체 틀 8"/>
          <p:cNvSpPr>
            <a:spLocks noGrp="1"/>
          </p:cNvSpPr>
          <p:nvPr>
            <p:ph type="body" sz="quarter" idx="10" hasCustomPrompt="1"/>
          </p:nvPr>
        </p:nvSpPr>
        <p:spPr>
          <a:xfrm>
            <a:off x="2700000" y="1146946"/>
            <a:ext cx="6217920" cy="438904"/>
          </a:xfrm>
          <a:prstGeom prst="rect">
            <a:avLst/>
          </a:prstGeom>
        </p:spPr>
        <p:txBody>
          <a:bodyPr lIns="0" tIns="0" rIns="0" bIns="0"/>
          <a:lstStyle>
            <a:lvl1pPr eaLnBrk="0">
              <a:buNone/>
              <a:defRPr sz="900" spc="0" baseline="0">
                <a:solidFill>
                  <a:schemeClr val="bg1"/>
                </a:solidFill>
                <a:latin typeface="Arial" pitchFamily="34" charset="0"/>
                <a:ea typeface="나눔고딕" pitchFamily="50" charset="-127"/>
              </a:defRPr>
            </a:lvl1pPr>
          </a:lstStyle>
          <a:p>
            <a:pPr lvl="0"/>
            <a:r>
              <a:rPr lang="en-US" altLang="ko-KR" dirty="0" smtClean="0"/>
              <a:t>contents</a:t>
            </a:r>
            <a:endParaRPr lang="ko-KR" altLang="en-US" dirty="0"/>
          </a:p>
        </p:txBody>
      </p:sp>
      <p:sp>
        <p:nvSpPr>
          <p:cNvPr id="30" name="텍스트 개체 틀 8"/>
          <p:cNvSpPr>
            <a:spLocks noGrp="1"/>
          </p:cNvSpPr>
          <p:nvPr>
            <p:ph type="body" sz="quarter" idx="14" hasCustomPrompt="1"/>
          </p:nvPr>
        </p:nvSpPr>
        <p:spPr>
          <a:xfrm>
            <a:off x="2700000" y="3009109"/>
            <a:ext cx="6217920" cy="438904"/>
          </a:xfrm>
          <a:prstGeom prst="rect">
            <a:avLst/>
          </a:prstGeom>
        </p:spPr>
        <p:txBody>
          <a:bodyPr lIns="0" tIns="0" rIns="0" bIns="0"/>
          <a:lstStyle>
            <a:lvl1pPr eaLnBrk="0">
              <a:buNone/>
              <a:defRPr sz="900" spc="0" baseline="0">
                <a:solidFill>
                  <a:schemeClr val="bg1"/>
                </a:solidFill>
                <a:latin typeface="Arial" pitchFamily="34" charset="0"/>
                <a:ea typeface="나눔고딕" pitchFamily="50" charset="-127"/>
              </a:defRPr>
            </a:lvl1pPr>
          </a:lstStyle>
          <a:p>
            <a:pPr lvl="0"/>
            <a:r>
              <a:rPr lang="en-US" altLang="ko-KR" dirty="0" smtClean="0"/>
              <a:t>contents</a:t>
            </a:r>
            <a:endParaRPr lang="ko-KR" altLang="en-US" dirty="0"/>
          </a:p>
        </p:txBody>
      </p:sp>
      <p:sp>
        <p:nvSpPr>
          <p:cNvPr id="31" name="텍스트 개체 틀 8"/>
          <p:cNvSpPr>
            <a:spLocks noGrp="1"/>
          </p:cNvSpPr>
          <p:nvPr>
            <p:ph type="body" sz="quarter" idx="15" hasCustomPrompt="1"/>
          </p:nvPr>
        </p:nvSpPr>
        <p:spPr>
          <a:xfrm>
            <a:off x="2700000" y="4798246"/>
            <a:ext cx="6217920" cy="438904"/>
          </a:xfrm>
          <a:prstGeom prst="rect">
            <a:avLst/>
          </a:prstGeom>
        </p:spPr>
        <p:txBody>
          <a:bodyPr lIns="0" tIns="0" rIns="0" bIns="0"/>
          <a:lstStyle>
            <a:lvl1pPr eaLnBrk="0">
              <a:buNone/>
              <a:defRPr sz="900" spc="0" baseline="0">
                <a:solidFill>
                  <a:schemeClr val="bg1"/>
                </a:solidFill>
                <a:latin typeface="Arial" pitchFamily="34" charset="0"/>
                <a:ea typeface="나눔고딕" pitchFamily="50" charset="-127"/>
              </a:defRPr>
            </a:lvl1pPr>
          </a:lstStyle>
          <a:p>
            <a:pPr lvl="0"/>
            <a:r>
              <a:rPr lang="en-US" altLang="ko-KR" dirty="0" smtClean="0"/>
              <a:t>contents</a:t>
            </a:r>
            <a:endParaRPr lang="ko-KR" altLang="en-US" dirty="0"/>
          </a:p>
        </p:txBody>
      </p:sp>
      <p:sp>
        <p:nvSpPr>
          <p:cNvPr id="32" name="텍스트 개체 틀 30"/>
          <p:cNvSpPr>
            <a:spLocks noGrp="1"/>
          </p:cNvSpPr>
          <p:nvPr>
            <p:ph type="body" sz="quarter" idx="16" hasCustomPrompt="1"/>
          </p:nvPr>
        </p:nvSpPr>
        <p:spPr>
          <a:xfrm>
            <a:off x="2700000" y="1694641"/>
            <a:ext cx="6217920" cy="1243013"/>
          </a:xfrm>
          <a:prstGeom prst="rect">
            <a:avLst/>
          </a:prstGeom>
        </p:spPr>
        <p:txBody>
          <a:bodyPr lIns="0" tIns="0" rIns="0" bIns="0"/>
          <a:lstStyle>
            <a:lvl1pPr eaLnBrk="0">
              <a:lnSpc>
                <a:spcPts val="3300"/>
              </a:lnSpc>
              <a:buNone/>
              <a:defRPr sz="4200" b="1" spc="0" baseline="0">
                <a:solidFill>
                  <a:schemeClr val="bg1"/>
                </a:solidFill>
                <a:latin typeface="Times New Roman" pitchFamily="18" charset="0"/>
                <a:ea typeface="나눔명조" pitchFamily="18" charset="-127"/>
                <a:cs typeface="Times New Roman" pitchFamily="18" charset="0"/>
              </a:defRPr>
            </a:lvl1pPr>
          </a:lstStyle>
          <a:p>
            <a:pPr lvl="0"/>
            <a:r>
              <a:rPr lang="en-US" altLang="ko-KR" dirty="0" smtClean="0"/>
              <a:t>Keyword </a:t>
            </a:r>
            <a:endParaRPr lang="ko-KR" altLang="en-US" dirty="0"/>
          </a:p>
        </p:txBody>
      </p:sp>
      <p:sp>
        <p:nvSpPr>
          <p:cNvPr id="33" name="텍스트 개체 틀 30"/>
          <p:cNvSpPr>
            <a:spLocks noGrp="1"/>
          </p:cNvSpPr>
          <p:nvPr>
            <p:ph type="body" sz="quarter" idx="17" hasCustomPrompt="1"/>
          </p:nvPr>
        </p:nvSpPr>
        <p:spPr>
          <a:xfrm>
            <a:off x="2700000" y="3593317"/>
            <a:ext cx="6217920" cy="1243013"/>
          </a:xfrm>
          <a:prstGeom prst="rect">
            <a:avLst/>
          </a:prstGeom>
        </p:spPr>
        <p:txBody>
          <a:bodyPr lIns="0" tIns="0" rIns="0" bIns="0"/>
          <a:lstStyle>
            <a:lvl1pPr eaLnBrk="0">
              <a:lnSpc>
                <a:spcPts val="3300"/>
              </a:lnSpc>
              <a:buNone/>
              <a:defRPr sz="4200" b="1" spc="0" baseline="0">
                <a:solidFill>
                  <a:schemeClr val="bg1"/>
                </a:solidFill>
                <a:latin typeface="Times New Roman" pitchFamily="18" charset="0"/>
                <a:ea typeface="나눔명조" pitchFamily="18" charset="-127"/>
                <a:cs typeface="Times New Roman" pitchFamily="18" charset="0"/>
              </a:defRPr>
            </a:lvl1pPr>
          </a:lstStyle>
          <a:p>
            <a:pPr lvl="0"/>
            <a:r>
              <a:rPr lang="en-US" altLang="ko-KR" dirty="0" smtClean="0"/>
              <a:t>Keyword</a:t>
            </a:r>
            <a:endParaRPr lang="ko-KR" altLang="en-US" dirty="0"/>
          </a:p>
        </p:txBody>
      </p:sp>
      <p:sp>
        <p:nvSpPr>
          <p:cNvPr id="34" name="텍스트 개체 틀 30"/>
          <p:cNvSpPr>
            <a:spLocks noGrp="1"/>
          </p:cNvSpPr>
          <p:nvPr>
            <p:ph type="body" sz="quarter" idx="18" hasCustomPrompt="1"/>
          </p:nvPr>
        </p:nvSpPr>
        <p:spPr>
          <a:xfrm>
            <a:off x="2700000" y="5327649"/>
            <a:ext cx="6217920" cy="1225551"/>
          </a:xfrm>
          <a:prstGeom prst="rect">
            <a:avLst/>
          </a:prstGeom>
        </p:spPr>
        <p:txBody>
          <a:bodyPr lIns="0" tIns="0" rIns="0" bIns="0"/>
          <a:lstStyle>
            <a:lvl1pPr eaLnBrk="0">
              <a:lnSpc>
                <a:spcPts val="3300"/>
              </a:lnSpc>
              <a:buNone/>
              <a:defRPr sz="4200" b="1" spc="0" baseline="0">
                <a:solidFill>
                  <a:schemeClr val="bg1"/>
                </a:solidFill>
                <a:latin typeface="Times New Roman" pitchFamily="18" charset="0"/>
                <a:ea typeface="나눔명조" pitchFamily="18" charset="-127"/>
                <a:cs typeface="Times New Roman" pitchFamily="18" charset="0"/>
              </a:defRPr>
            </a:lvl1pPr>
          </a:lstStyle>
          <a:p>
            <a:pPr lvl="0"/>
            <a:r>
              <a:rPr lang="en-US" altLang="ko-KR" dirty="0" smtClean="0"/>
              <a:t>Keyword</a:t>
            </a:r>
            <a:endParaRPr lang="ko-KR" altLang="en-US" dirty="0"/>
          </a:p>
        </p:txBody>
      </p:sp>
      <p:sp>
        <p:nvSpPr>
          <p:cNvPr id="18" name="Slide Number Placeholder 5"/>
          <p:cNvSpPr>
            <a:spLocks noGrp="1"/>
          </p:cNvSpPr>
          <p:nvPr>
            <p:ph type="sldNum" sz="quarter" idx="12"/>
          </p:nvPr>
        </p:nvSpPr>
        <p:spPr>
          <a:xfrm>
            <a:off x="6553200" y="6356350"/>
            <a:ext cx="2133600" cy="365125"/>
          </a:xfrm>
        </p:spPr>
        <p:txBody>
          <a:bodyPr/>
          <a:lstStyle>
            <a:lvl1pPr eaLnBrk="0">
              <a:defRPr sz="1000">
                <a:solidFill>
                  <a:schemeClr val="bg1"/>
                </a:solidFill>
              </a:defRPr>
            </a:lvl1pPr>
          </a:lstStyle>
          <a:p>
            <a:fld id="{F55C50A9-44CF-4968-B481-C4C34B62CCCD}" type="slidenum">
              <a:rPr lang="en-US" smtClean="0"/>
              <a:pPr/>
              <a:t>‹#›</a:t>
            </a:fld>
            <a:endParaRPr lang="en-US" dirty="0"/>
          </a:p>
        </p:txBody>
      </p:sp>
      <p:sp>
        <p:nvSpPr>
          <p:cNvPr id="19" name="Footer Placeholder 4"/>
          <p:cNvSpPr>
            <a:spLocks noGrp="1"/>
          </p:cNvSpPr>
          <p:nvPr>
            <p:ph type="ftr" sz="quarter" idx="11"/>
          </p:nvPr>
        </p:nvSpPr>
        <p:spPr>
          <a:xfrm>
            <a:off x="304800" y="6400800"/>
            <a:ext cx="2895600" cy="365125"/>
          </a:xfrm>
        </p:spPr>
        <p:txBody>
          <a:bodyPr/>
          <a:lstStyle>
            <a:lvl1pPr algn="l" eaLnBrk="0">
              <a:defRPr sz="800" kern="0" cap="none" baseline="0">
                <a:solidFill>
                  <a:srgbClr val="C1A770"/>
                </a:solidFill>
                <a:latin typeface="Arial" pitchFamily="34" charset="0"/>
              </a:defRPr>
            </a:lvl1pPr>
          </a:lstStyle>
          <a:p>
            <a:r>
              <a:rPr lang="en-US" smtClean="0"/>
              <a:t>California Green Cultivation.LLC</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California Green Cultivation.LLC</a:t>
            </a:r>
            <a:endParaRPr lang="en-US"/>
          </a:p>
        </p:txBody>
      </p:sp>
      <p:sp>
        <p:nvSpPr>
          <p:cNvPr id="6" name="Slide Number Placeholder 5"/>
          <p:cNvSpPr>
            <a:spLocks noGrp="1"/>
          </p:cNvSpPr>
          <p:nvPr>
            <p:ph type="sldNum" sz="quarter" idx="12"/>
          </p:nvPr>
        </p:nvSpPr>
        <p:spPr/>
        <p:txBody>
          <a:bodyPr/>
          <a:lstStyle/>
          <a:p>
            <a:fld id="{F55C50A9-44CF-4968-B481-C4C34B62CCC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lvl1pPr eaLnBrk="0">
              <a:defRPr sz="1000" baseline="0"/>
            </a:lvl1pPr>
          </a:lstStyle>
          <a:p>
            <a:fld id="{F55C50A9-44CF-4968-B481-C4C34B62CCCD}" type="slidenum">
              <a:rPr lang="en-US" smtClean="0"/>
              <a:pPr/>
              <a:t>‹#›</a:t>
            </a:fld>
            <a:endParaRPr lang="en-US"/>
          </a:p>
        </p:txBody>
      </p:sp>
      <p:sp>
        <p:nvSpPr>
          <p:cNvPr id="8" name="Footer Placeholder 4"/>
          <p:cNvSpPr>
            <a:spLocks noGrp="1"/>
          </p:cNvSpPr>
          <p:nvPr>
            <p:ph type="ftr" sz="quarter" idx="11"/>
          </p:nvPr>
        </p:nvSpPr>
        <p:spPr>
          <a:xfrm>
            <a:off x="304800" y="6400800"/>
            <a:ext cx="2895600" cy="365125"/>
          </a:xfrm>
        </p:spPr>
        <p:txBody>
          <a:bodyPr/>
          <a:lstStyle>
            <a:lvl1pPr algn="l" eaLnBrk="0">
              <a:defRPr lang="en-US" sz="800" smtClean="0"/>
            </a:lvl1pPr>
          </a:lstStyle>
          <a:p>
            <a:r>
              <a:rPr lang="en-US" dirty="0" err="1" smtClean="0"/>
              <a:t>Ackrell</a:t>
            </a:r>
            <a:r>
              <a:rPr lang="en-US" dirty="0" smtClean="0"/>
              <a:t> Capital, LLC</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California Green Cultivation.LLC</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C50A9-44CF-4968-B481-C4C34B62CCC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61" r:id="rId5"/>
    <p:sldLayoutId id="2147483662" r:id="rId6"/>
    <p:sldLayoutId id="2147483663" r:id="rId7"/>
    <p:sldLayoutId id="2147483651" r:id="rId8"/>
    <p:sldLayoutId id="2147483652" r:id="rId9"/>
    <p:sldLayoutId id="2147483653" r:id="rId10"/>
    <p:sldLayoutId id="2147483654" r:id="rId11"/>
    <p:sldLayoutId id="2147483655" r:id="rId12"/>
    <p:sldLayoutId id="2147483656" r:id="rId13"/>
    <p:sldLayoutId id="2147483657" r:id="rId14"/>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5.png"/><Relationship Id="rId7" Type="http://schemas.openxmlformats.org/officeDocument/2006/relationships/image" Target="../media/image33.jpeg"/><Relationship Id="rId2" Type="http://schemas.openxmlformats.org/officeDocument/2006/relationships/image" Target="../media/image29.jpeg"/><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25.png"/><Relationship Id="rId7" Type="http://schemas.openxmlformats.org/officeDocument/2006/relationships/image" Target="../media/image39.jpeg"/><Relationship Id="rId2" Type="http://schemas.openxmlformats.org/officeDocument/2006/relationships/image" Target="../media/image35.jpeg"/><Relationship Id="rId1" Type="http://schemas.openxmlformats.org/officeDocument/2006/relationships/slideLayout" Target="../slideLayouts/slideLayout3.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47.jpeg"/><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www.columbislist.com/" TargetMode="External"/><Relationship Id="rId2" Type="http://schemas.openxmlformats.org/officeDocument/2006/relationships/hyperlink" Target="http://www.fdcpacertifications.com/" TargetMode="External"/><Relationship Id="rId1" Type="http://schemas.openxmlformats.org/officeDocument/2006/relationships/slideLayout" Target="../slideLayouts/slideLayout6.xml"/><Relationship Id="rId6" Type="http://schemas.openxmlformats.org/officeDocument/2006/relationships/hyperlink" Target="http://www.coloradoproductservices.com/" TargetMode="External"/><Relationship Id="rId5" Type="http://schemas.openxmlformats.org/officeDocument/2006/relationships/hyperlink" Target="http://www.seizeassets.com/" TargetMode="External"/><Relationship Id="rId4" Type="http://schemas.openxmlformats.org/officeDocument/2006/relationships/hyperlink" Target="http://www.top-ten-marketing.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3.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24400" y="762000"/>
            <a:ext cx="4267200" cy="1470025"/>
          </a:xfrm>
        </p:spPr>
        <p:txBody>
          <a:bodyPr>
            <a:noAutofit/>
          </a:bodyPr>
          <a:lstStyle/>
          <a:p>
            <a:pPr>
              <a:lnSpc>
                <a:spcPct val="80000"/>
              </a:lnSpc>
            </a:pPr>
            <a:r>
              <a:rPr lang="en-US" sz="4800" b="1" cap="all" dirty="0" smtClean="0"/>
              <a:t>California Green </a:t>
            </a:r>
            <a:r>
              <a:rPr lang="en-US" sz="4700" b="1" cap="all" spc="-100" dirty="0" smtClean="0"/>
              <a:t>Cultivation</a:t>
            </a:r>
            <a:endParaRPr lang="en-US" sz="4700" b="1" cap="all" spc="-100" dirty="0"/>
          </a:p>
        </p:txBody>
      </p:sp>
      <p:sp>
        <p:nvSpPr>
          <p:cNvPr id="3" name="Subtitle 2"/>
          <p:cNvSpPr>
            <a:spLocks noGrp="1"/>
          </p:cNvSpPr>
          <p:nvPr>
            <p:ph type="subTitle" idx="1"/>
          </p:nvPr>
        </p:nvSpPr>
        <p:spPr>
          <a:xfrm>
            <a:off x="4876800" y="4171950"/>
            <a:ext cx="4038600" cy="1447800"/>
          </a:xfrm>
        </p:spPr>
        <p:txBody>
          <a:bodyPr/>
          <a:lstStyle/>
          <a:p>
            <a:pPr>
              <a:lnSpc>
                <a:spcPct val="80000"/>
              </a:lnSpc>
            </a:pPr>
            <a:r>
              <a:rPr lang="en-US" b="1" cap="all" dirty="0" smtClean="0"/>
              <a:t>Robert </a:t>
            </a:r>
            <a:r>
              <a:rPr lang="en-US" b="1" cap="all" dirty="0" err="1" smtClean="0"/>
              <a:t>Pinchuck</a:t>
            </a:r>
            <a:endParaRPr lang="en-US" b="1" cap="all" dirty="0"/>
          </a:p>
        </p:txBody>
      </p:sp>
      <p:pic>
        <p:nvPicPr>
          <p:cNvPr id="4" name="Picture 3" descr="text.png"/>
          <p:cNvPicPr>
            <a:picLocks noChangeAspect="1"/>
          </p:cNvPicPr>
          <p:nvPr/>
        </p:nvPicPr>
        <p:blipFill>
          <a:blip r:embed="rId2"/>
          <a:stretch>
            <a:fillRect/>
          </a:stretch>
        </p:blipFill>
        <p:spPr>
          <a:xfrm>
            <a:off x="4038600" y="3200400"/>
            <a:ext cx="2506577" cy="381000"/>
          </a:xfrm>
          <a:prstGeom prst="rect">
            <a:avLst/>
          </a:prstGeom>
        </p:spPr>
      </p:pic>
      <p:cxnSp>
        <p:nvCxnSpPr>
          <p:cNvPr id="5" name="직선 연결선 5"/>
          <p:cNvCxnSpPr/>
          <p:nvPr/>
        </p:nvCxnSpPr>
        <p:spPr>
          <a:xfrm>
            <a:off x="4876800" y="2362200"/>
            <a:ext cx="4267200" cy="1588"/>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F55C50A9-44CF-4968-B481-C4C34B62CCCD}"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531734"/>
            <a:ext cx="5202600" cy="3202066"/>
          </a:xfrm>
        </p:spPr>
        <p:txBody>
          <a:bodyPr>
            <a:normAutofit/>
          </a:bodyPr>
          <a:lstStyle/>
          <a:p>
            <a:pPr>
              <a:lnSpc>
                <a:spcPct val="100000"/>
              </a:lnSpc>
            </a:pPr>
            <a:r>
              <a:rPr lang="en-US" sz="3600" b="1" cap="all" dirty="0" smtClean="0"/>
              <a:t>Bio of CPS Managing Partner and CEO</a:t>
            </a:r>
            <a:endParaRPr lang="en-US" sz="3500" kern="0" cap="all" spc="0" dirty="0">
              <a:latin typeface="Arial" pitchFamily="34" charset="0"/>
              <a:cs typeface="Arial" pitchFamily="34" charset="0"/>
            </a:endParaRPr>
          </a:p>
        </p:txBody>
      </p:sp>
      <p:sp>
        <p:nvSpPr>
          <p:cNvPr id="12" name="Slide Number Placeholder 11"/>
          <p:cNvSpPr>
            <a:spLocks noGrp="1"/>
          </p:cNvSpPr>
          <p:nvPr>
            <p:ph type="sldNum" sz="quarter" idx="12"/>
          </p:nvPr>
        </p:nvSpPr>
        <p:spPr>
          <a:xfrm>
            <a:off x="6553200" y="6356350"/>
            <a:ext cx="2133600" cy="365125"/>
          </a:xfrm>
        </p:spPr>
        <p:txBody>
          <a:bodyPr/>
          <a:lstStyle/>
          <a:p>
            <a:fld id="{F55C50A9-44CF-4968-B481-C4C34B62CCCD}" type="slidenum">
              <a:rPr lang="en-US" smtClean="0"/>
              <a:pPr/>
              <a:t>10</a:t>
            </a:fld>
            <a:endParaRPr lang="en-US" dirty="0"/>
          </a:p>
        </p:txBody>
      </p:sp>
      <p:sp>
        <p:nvSpPr>
          <p:cNvPr id="15" name="Text Placeholder 3"/>
          <p:cNvSpPr>
            <a:spLocks noGrp="1"/>
          </p:cNvSpPr>
          <p:nvPr>
            <p:ph type="body" sz="quarter" idx="10"/>
          </p:nvPr>
        </p:nvSpPr>
        <p:spPr>
          <a:xfrm>
            <a:off x="2700000" y="1770896"/>
            <a:ext cx="5943600" cy="3715504"/>
          </a:xfrm>
        </p:spPr>
        <p:txBody>
          <a:bodyPr>
            <a:noAutofit/>
          </a:bodyPr>
          <a:lstStyle/>
          <a:p>
            <a:pPr marL="0" indent="0" algn="just">
              <a:lnSpc>
                <a:spcPct val="150000"/>
              </a:lnSpc>
            </a:pPr>
            <a:r>
              <a:rPr lang="en-US" sz="1000" spc="0" dirty="0" smtClean="0"/>
              <a:t>Robert </a:t>
            </a:r>
            <a:r>
              <a:rPr lang="en-US" sz="1000" spc="0" dirty="0" err="1" smtClean="0"/>
              <a:t>Pinchuck</a:t>
            </a:r>
            <a:r>
              <a:rPr lang="en-US" sz="1000" spc="0" dirty="0" smtClean="0"/>
              <a:t> has been President and CEO of Columbia Law List for over 30 years. Columbia Law List has been marketing and consulting law firms since 1905. Columbia Law List owns top ranked attorney products and services, which are listed on </a:t>
            </a:r>
            <a:r>
              <a:rPr lang="en-US" sz="1000" spc="0" dirty="0" err="1" smtClean="0"/>
              <a:t>columbiafinancial.us</a:t>
            </a:r>
            <a:r>
              <a:rPr lang="en-US" sz="1000" spc="0" dirty="0" smtClean="0"/>
              <a:t>. Legal compliance training has been the focus of business operations. Rob </a:t>
            </a:r>
            <a:r>
              <a:rPr lang="en-US" sz="1000" spc="0" dirty="0" err="1" smtClean="0"/>
              <a:t>Pinchuck</a:t>
            </a:r>
            <a:r>
              <a:rPr lang="en-US" sz="1000" spc="0" dirty="0" smtClean="0"/>
              <a:t> entered the cannabis industry 4 years ago and is now Managing Partner and CEO of Colorado Product Services. CPS has one of the largest marijuana licensed facilities in the Rocky Mountains and owns several edible food companies and a vapor pen company called Thai Stick Oil Pens. Robert also owns and manages the first recreational dispensary in the Roaring Fork Valley, named Doctors Garden. Robert </a:t>
            </a:r>
            <a:r>
              <a:rPr lang="en-US" sz="1000" spc="0" dirty="0" err="1" smtClean="0"/>
              <a:t>Pinchuck</a:t>
            </a:r>
            <a:r>
              <a:rPr lang="en-US" sz="1000" spc="0" dirty="0" smtClean="0"/>
              <a:t> works with Fortune 500 companies and employees hundreds of law firms and as well as work with Financial Institutions. Robert </a:t>
            </a:r>
            <a:r>
              <a:rPr lang="en-US" sz="1000" spc="0" dirty="0" err="1" smtClean="0"/>
              <a:t>Pinchuck</a:t>
            </a:r>
            <a:r>
              <a:rPr lang="en-US" sz="1000" spc="0" dirty="0" smtClean="0"/>
              <a:t> has been a legal and cannabis consultant for years and has spoken at conferences throughout the United States and in foreign countries.</a:t>
            </a:r>
            <a:endParaRPr lang="en-US" sz="1000" kern="0" spc="0" dirty="0">
              <a:latin typeface="Arial" pitchFamily="34" charset="0"/>
              <a:cs typeface="Arial" pitchFamily="34" charset="0"/>
            </a:endParaRPr>
          </a:p>
        </p:txBody>
      </p:sp>
      <p:sp>
        <p:nvSpPr>
          <p:cNvPr id="9" name="Footer Placeholder 4"/>
          <p:cNvSpPr>
            <a:spLocks noGrp="1"/>
          </p:cNvSpPr>
          <p:nvPr>
            <p:ph type="ftr" sz="quarter" idx="11"/>
          </p:nvPr>
        </p:nvSpPr>
        <p:spPr>
          <a:xfrm>
            <a:off x="304800" y="6400800"/>
            <a:ext cx="2895600" cy="365125"/>
          </a:xfrm>
        </p:spPr>
        <p:txBody>
          <a:bodyPr/>
          <a:lstStyle>
            <a:lvl1pPr algn="l" eaLnBrk="0">
              <a:defRPr sz="800" kern="0" cap="none" baseline="0">
                <a:solidFill>
                  <a:srgbClr val="C1A770"/>
                </a:solidFill>
                <a:latin typeface="Arial" pitchFamily="34" charset="0"/>
              </a:defRPr>
            </a:lvl1pPr>
          </a:lstStyle>
          <a:p>
            <a:r>
              <a:rPr lang="en-US" dirty="0" smtClean="0"/>
              <a:t>California Green Cultivation.LLC</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a:xfrm>
            <a:off x="6553200" y="6356350"/>
            <a:ext cx="2133600" cy="365125"/>
          </a:xfrm>
        </p:spPr>
        <p:txBody>
          <a:bodyPr/>
          <a:lstStyle/>
          <a:p>
            <a:fld id="{F55C50A9-44CF-4968-B481-C4C34B62CCCD}" type="slidenum">
              <a:rPr lang="en-US" smtClean="0"/>
              <a:pPr/>
              <a:t>11</a:t>
            </a:fld>
            <a:endParaRPr lang="en-US"/>
          </a:p>
        </p:txBody>
      </p:sp>
      <p:sp>
        <p:nvSpPr>
          <p:cNvPr id="2" name="Title 1"/>
          <p:cNvSpPr>
            <a:spLocks noGrp="1"/>
          </p:cNvSpPr>
          <p:nvPr>
            <p:ph type="title"/>
          </p:nvPr>
        </p:nvSpPr>
        <p:spPr>
          <a:xfrm>
            <a:off x="360000" y="455534"/>
            <a:ext cx="4384492" cy="3202066"/>
          </a:xfrm>
        </p:spPr>
        <p:txBody>
          <a:bodyPr>
            <a:normAutofit/>
          </a:bodyPr>
          <a:lstStyle/>
          <a:p>
            <a:pPr>
              <a:lnSpc>
                <a:spcPct val="100000"/>
              </a:lnSpc>
            </a:pPr>
            <a:r>
              <a:rPr lang="en-US" sz="3600" b="1" cap="all" dirty="0" smtClean="0"/>
              <a:t>Purple Haze Properties</a:t>
            </a:r>
            <a:endParaRPr lang="en-US" sz="3500" kern="0" cap="all" spc="0" dirty="0">
              <a:latin typeface="Arial" pitchFamily="34" charset="0"/>
              <a:cs typeface="Arial" pitchFamily="34" charset="0"/>
            </a:endParaRPr>
          </a:p>
        </p:txBody>
      </p:sp>
      <p:sp>
        <p:nvSpPr>
          <p:cNvPr id="13" name="Text Placeholder 3"/>
          <p:cNvSpPr>
            <a:spLocks noGrp="1"/>
          </p:cNvSpPr>
          <p:nvPr>
            <p:ph type="body" sz="quarter" idx="10"/>
          </p:nvPr>
        </p:nvSpPr>
        <p:spPr>
          <a:xfrm>
            <a:off x="2700000" y="1770896"/>
            <a:ext cx="5943600" cy="1353304"/>
          </a:xfrm>
        </p:spPr>
        <p:txBody>
          <a:bodyPr>
            <a:noAutofit/>
          </a:bodyPr>
          <a:lstStyle/>
          <a:p>
            <a:pPr marL="0" indent="0" algn="just"/>
            <a:r>
              <a:rPr lang="en-US" sz="1000" spc="0" dirty="0" smtClean="0">
                <a:solidFill>
                  <a:schemeClr val="bg1"/>
                </a:solidFill>
              </a:rPr>
              <a:t>Purple Haze Properties, and its </a:t>
            </a:r>
            <a:r>
              <a:rPr lang="en-US" sz="1000" spc="0" dirty="0" err="1" smtClean="0">
                <a:solidFill>
                  <a:schemeClr val="bg1"/>
                </a:solidFill>
              </a:rPr>
              <a:t>Jimi’s</a:t>
            </a:r>
            <a:r>
              <a:rPr lang="en-US" sz="1000" spc="0" dirty="0" smtClean="0">
                <a:solidFill>
                  <a:schemeClr val="bg1"/>
                </a:solidFill>
              </a:rPr>
              <a:t> Cannabis Collection has launched exciting lines of quality cannabis products using scientific genetics and creating an education platform to share information from doctors and patients around the world about the advances of cannabis </a:t>
            </a:r>
            <a:r>
              <a:rPr lang="en-US" sz="1000" spc="0" dirty="0" err="1" smtClean="0">
                <a:solidFill>
                  <a:schemeClr val="bg1"/>
                </a:solidFill>
              </a:rPr>
              <a:t>research.Purple</a:t>
            </a:r>
            <a:r>
              <a:rPr lang="en-US" sz="1000" spc="0" dirty="0" smtClean="0">
                <a:solidFill>
                  <a:schemeClr val="bg1"/>
                </a:solidFill>
              </a:rPr>
              <a:t> Haze Properties will be launching its concept of the Purple Haze Lounges worldwide and will be looking at Denver and Los Angeles for the first ground breaking locations and then Jamaica and Vancouver, B.C, as potential international future locations. These 20,000 sq. ft. "Ultra Lounges" will have a concert hall, restaurants, VIP memberships and charity foundation with themed social areas. We want to give the patron and performer an amazing cultural experience. The property will utilize the best music and video technologies and have some of the finest functional glass art ever </a:t>
            </a:r>
            <a:r>
              <a:rPr lang="en-US" sz="1000" spc="0" dirty="0" err="1" smtClean="0">
                <a:solidFill>
                  <a:schemeClr val="bg1"/>
                </a:solidFill>
              </a:rPr>
              <a:t>seen.Making</a:t>
            </a:r>
            <a:r>
              <a:rPr lang="en-US" sz="1000" spc="0" dirty="0" smtClean="0">
                <a:solidFill>
                  <a:schemeClr val="bg1"/>
                </a:solidFill>
              </a:rPr>
              <a:t> its debut is the launch of </a:t>
            </a:r>
            <a:r>
              <a:rPr lang="en-US" sz="1000" spc="0" dirty="0" err="1" smtClean="0">
                <a:solidFill>
                  <a:schemeClr val="bg1"/>
                </a:solidFill>
              </a:rPr>
              <a:t>Jimi's</a:t>
            </a:r>
            <a:r>
              <a:rPr lang="en-US" sz="1000" spc="0" dirty="0" smtClean="0">
                <a:solidFill>
                  <a:schemeClr val="bg1"/>
                </a:solidFill>
              </a:rPr>
              <a:t> Cannabis Collection, a lifestyle brand dedicated to the greatest guitarist in rock and roll history. We decided to launch our brand at the "Marijuana Business Conference and Expo" today in Chicago, "America's oldest and largest national cannabis trade show." Purple Haze Properties is launching </a:t>
            </a:r>
            <a:r>
              <a:rPr lang="en-US" sz="1000" spc="0" dirty="0" err="1" smtClean="0">
                <a:solidFill>
                  <a:schemeClr val="bg1"/>
                </a:solidFill>
              </a:rPr>
              <a:t>Jimi's</a:t>
            </a:r>
            <a:r>
              <a:rPr lang="en-US" sz="1000" spc="0" dirty="0" smtClean="0">
                <a:solidFill>
                  <a:schemeClr val="bg1"/>
                </a:solidFill>
              </a:rPr>
              <a:t> Cannabis Collection of strains, edibles, and medical CBD topical creams, lotions and throat spray. The medical line will aid in relieving symptoms, such as pain management for throat issues, scars, burns and skin cancer. </a:t>
            </a:r>
            <a:r>
              <a:rPr lang="en-US" sz="1000" spc="0" dirty="0" err="1" smtClean="0">
                <a:solidFill>
                  <a:schemeClr val="bg1"/>
                </a:solidFill>
              </a:rPr>
              <a:t>Jimi's</a:t>
            </a:r>
            <a:r>
              <a:rPr lang="en-US" sz="1000" spc="0" dirty="0" smtClean="0">
                <a:solidFill>
                  <a:schemeClr val="bg1"/>
                </a:solidFill>
              </a:rPr>
              <a:t> three divisions will cover major areas of the cannabis industry. "</a:t>
            </a:r>
            <a:r>
              <a:rPr lang="en-US" sz="1000" spc="0" dirty="0" err="1" smtClean="0">
                <a:solidFill>
                  <a:schemeClr val="bg1"/>
                </a:solidFill>
              </a:rPr>
              <a:t>Jimi's</a:t>
            </a:r>
            <a:r>
              <a:rPr lang="en-US" sz="1000" spc="0" dirty="0" smtClean="0">
                <a:solidFill>
                  <a:schemeClr val="bg1"/>
                </a:solidFill>
              </a:rPr>
              <a:t> </a:t>
            </a:r>
            <a:r>
              <a:rPr lang="en-US" sz="1000" spc="0" dirty="0" err="1" smtClean="0">
                <a:solidFill>
                  <a:schemeClr val="bg1"/>
                </a:solidFill>
              </a:rPr>
              <a:t>Genetix</a:t>
            </a:r>
            <a:r>
              <a:rPr lang="en-US" sz="1000" spc="0" dirty="0" smtClean="0">
                <a:solidFill>
                  <a:schemeClr val="bg1"/>
                </a:solidFill>
              </a:rPr>
              <a:t>" is the division for strains and concentrates. "</a:t>
            </a:r>
            <a:r>
              <a:rPr lang="en-US" sz="1000" spc="0" dirty="0" err="1" smtClean="0">
                <a:solidFill>
                  <a:schemeClr val="bg1"/>
                </a:solidFill>
              </a:rPr>
              <a:t>Jimi's</a:t>
            </a:r>
            <a:r>
              <a:rPr lang="en-US" sz="1000" spc="0" dirty="0" smtClean="0">
                <a:solidFill>
                  <a:schemeClr val="bg1"/>
                </a:solidFill>
              </a:rPr>
              <a:t> Edibles" is the division of consumable products and "</a:t>
            </a:r>
            <a:r>
              <a:rPr lang="en-US" sz="1000" spc="0" dirty="0" err="1" smtClean="0">
                <a:solidFill>
                  <a:schemeClr val="bg1"/>
                </a:solidFill>
              </a:rPr>
              <a:t>Jimi's</a:t>
            </a:r>
            <a:r>
              <a:rPr lang="en-US" sz="1000" spc="0" dirty="0" smtClean="0">
                <a:solidFill>
                  <a:schemeClr val="bg1"/>
                </a:solidFill>
              </a:rPr>
              <a:t> Meds" is for non-psychoactive, CBD &amp; </a:t>
            </a:r>
            <a:r>
              <a:rPr lang="en-US" sz="1000" spc="0" dirty="0" err="1" smtClean="0">
                <a:solidFill>
                  <a:schemeClr val="bg1"/>
                </a:solidFill>
              </a:rPr>
              <a:t>Cannabinoid</a:t>
            </a:r>
            <a:r>
              <a:rPr lang="en-US" sz="1000" spc="0" dirty="0" smtClean="0">
                <a:solidFill>
                  <a:schemeClr val="bg1"/>
                </a:solidFill>
              </a:rPr>
              <a:t>, pharmacy grade, topical throat, and pain management </a:t>
            </a:r>
            <a:r>
              <a:rPr lang="en-US" sz="1000" spc="0" dirty="0" err="1" smtClean="0">
                <a:solidFill>
                  <a:schemeClr val="bg1"/>
                </a:solidFill>
              </a:rPr>
              <a:t>solutions.Jimi</a:t>
            </a:r>
            <a:r>
              <a:rPr lang="en-US" sz="1000" spc="0" dirty="0" smtClean="0">
                <a:solidFill>
                  <a:schemeClr val="bg1"/>
                </a:solidFill>
              </a:rPr>
              <a:t> Hendrix exclusive licensor is operated by Andrew </a:t>
            </a:r>
            <a:r>
              <a:rPr lang="en-US" sz="1000" spc="0" dirty="0" err="1" smtClean="0">
                <a:solidFill>
                  <a:schemeClr val="bg1"/>
                </a:solidFill>
              </a:rPr>
              <a:t>Pitsicalis</a:t>
            </a:r>
            <a:r>
              <a:rPr lang="en-US" sz="1000" spc="0" dirty="0" smtClean="0">
                <a:solidFill>
                  <a:schemeClr val="bg1"/>
                </a:solidFill>
              </a:rPr>
              <a:t> with over 20 years in the Cannabis Industry, from Cultivation, to Production, Sales, Education, Media and Consulting. Mr. </a:t>
            </a:r>
            <a:r>
              <a:rPr lang="en-US" sz="1000" spc="0" dirty="0" err="1" smtClean="0">
                <a:solidFill>
                  <a:schemeClr val="bg1"/>
                </a:solidFill>
              </a:rPr>
              <a:t>Pitsicalis</a:t>
            </a:r>
            <a:r>
              <a:rPr lang="en-US" sz="1000" spc="0" dirty="0" smtClean="0">
                <a:solidFill>
                  <a:schemeClr val="bg1"/>
                </a:solidFill>
              </a:rPr>
              <a:t>, owned one of the largest high end functional glass distribution companies in the world. With the works of the greatest glassblowers, he has distributed these fine works to hundreds of smoke shops and collectors. He was an original partner in Cannabis travel events, High Times events and has had his Glass Collections and Genetics featured in Cannabis Magazines throughout the years. He is a member of Cannabis Science, a leader in cannabis scientific research as the brand and licensing director and sitting member of the policy advisory board. Purple Haze Properties, LLC was founded through a partnership between Andrew </a:t>
            </a:r>
            <a:r>
              <a:rPr lang="en-US" sz="1000" spc="0" dirty="0" err="1" smtClean="0">
                <a:solidFill>
                  <a:schemeClr val="bg1"/>
                </a:solidFill>
              </a:rPr>
              <a:t>Pitsicalis</a:t>
            </a:r>
            <a:r>
              <a:rPr lang="en-US" sz="1000" spc="0" dirty="0" smtClean="0">
                <a:solidFill>
                  <a:schemeClr val="bg1"/>
                </a:solidFill>
              </a:rPr>
              <a:t> and Leon Hendrix, blood brother to the legendary guitar icon. Purple Haze Properties, LLC is one of the premiere sources for </a:t>
            </a:r>
            <a:r>
              <a:rPr lang="en-US" sz="1000" spc="0" dirty="0" err="1" smtClean="0">
                <a:solidFill>
                  <a:schemeClr val="bg1"/>
                </a:solidFill>
              </a:rPr>
              <a:t>Jimi</a:t>
            </a:r>
            <a:r>
              <a:rPr lang="en-US" sz="1000" spc="0" dirty="0" smtClean="0">
                <a:solidFill>
                  <a:schemeClr val="bg1"/>
                </a:solidFill>
              </a:rPr>
              <a:t> Hendrix cannabis related products. They participate in all aspects of the cannabis industry including Licensing, Social, Medical, Music and Entertainment areas.</a:t>
            </a:r>
            <a:endParaRPr lang="en-US" sz="1000" kern="0" spc="0" dirty="0">
              <a:solidFill>
                <a:schemeClr val="bg1"/>
              </a:solidFill>
              <a:cs typeface="Arial" pitchFamily="34" charset="0"/>
            </a:endParaRPr>
          </a:p>
        </p:txBody>
      </p:sp>
      <p:sp>
        <p:nvSpPr>
          <p:cNvPr id="14" name="Footer Placeholder 4"/>
          <p:cNvSpPr txBox="1">
            <a:spLocks/>
          </p:cNvSpPr>
          <p:nvPr/>
        </p:nvSpPr>
        <p:spPr>
          <a:xfrm>
            <a:off x="304800" y="6400800"/>
            <a:ext cx="2895600" cy="365125"/>
          </a:xfrm>
          <a:prstGeom prst="rect">
            <a:avLst/>
          </a:prstGeom>
        </p:spPr>
        <p:txBody>
          <a:bodyPr vert="horz" lIns="91440" tIns="45720" rIns="91440" bIns="45720" rtlCol="0" anchor="ctr"/>
          <a:lstStyle>
            <a:lvl1pPr algn="l" eaLnBrk="0">
              <a:defRPr sz="800" kern="0" cap="none" baseline="0">
                <a:solidFill>
                  <a:srgbClr val="C1A770"/>
                </a:solidFill>
                <a:latin typeface="Arial" pitchFamily="34" charset="0"/>
              </a:defRPr>
            </a:lvl1pPr>
          </a:lstStyle>
          <a:p>
            <a:pPr marL="0" marR="0" lvl="0" indent="0" algn="l" defTabSz="914400" rtl="0" eaLnBrk="0"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smtClean="0">
                <a:ln>
                  <a:noFill/>
                </a:ln>
                <a:solidFill>
                  <a:srgbClr val="C1A770"/>
                </a:solidFill>
                <a:effectLst/>
                <a:uLnTx/>
                <a:uFillTx/>
                <a:latin typeface="Arial" pitchFamily="34" charset="0"/>
                <a:ea typeface="+mn-ea"/>
                <a:cs typeface="+mn-cs"/>
              </a:rPr>
              <a:t>California Green Cultivation.LLC</a:t>
            </a:r>
            <a:endParaRPr kumimoji="0" lang="en-US" sz="800" b="0" i="0" u="none" strike="noStrike" kern="0" cap="none" spc="0" normalizeH="0" baseline="0" noProof="0" dirty="0">
              <a:ln>
                <a:noFill/>
              </a:ln>
              <a:solidFill>
                <a:srgbClr val="C1A770"/>
              </a:solidFill>
              <a:effectLst/>
              <a:uLnTx/>
              <a:uFillTx/>
              <a:latin typeface="Arial" pitchFamily="34" charset="0"/>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a:xfrm>
            <a:off x="6553200" y="6356350"/>
            <a:ext cx="2133600" cy="365125"/>
          </a:xfrm>
        </p:spPr>
        <p:txBody>
          <a:bodyPr/>
          <a:lstStyle/>
          <a:p>
            <a:fld id="{F55C50A9-44CF-4968-B481-C4C34B62CCCD}" type="slidenum">
              <a:rPr lang="en-US" smtClean="0"/>
              <a:pPr/>
              <a:t>12</a:t>
            </a:fld>
            <a:endParaRPr lang="en-US"/>
          </a:p>
        </p:txBody>
      </p:sp>
      <p:sp>
        <p:nvSpPr>
          <p:cNvPr id="2" name="Title 1"/>
          <p:cNvSpPr>
            <a:spLocks noGrp="1"/>
          </p:cNvSpPr>
          <p:nvPr>
            <p:ph type="title"/>
          </p:nvPr>
        </p:nvSpPr>
        <p:spPr>
          <a:xfrm>
            <a:off x="360000" y="455534"/>
            <a:ext cx="4384492" cy="3202066"/>
          </a:xfrm>
        </p:spPr>
        <p:txBody>
          <a:bodyPr>
            <a:normAutofit/>
          </a:bodyPr>
          <a:lstStyle/>
          <a:p>
            <a:pPr>
              <a:lnSpc>
                <a:spcPct val="100000"/>
              </a:lnSpc>
            </a:pPr>
            <a:r>
              <a:rPr lang="en-US" sz="3600" b="1" cap="all" dirty="0" err="1" smtClean="0"/>
              <a:t>Jimi</a:t>
            </a:r>
            <a:r>
              <a:rPr lang="en-US" sz="3600" b="1" cap="all" dirty="0" smtClean="0"/>
              <a:t> Hendrix</a:t>
            </a:r>
            <a:endParaRPr lang="en-US" sz="3500" kern="0" cap="all" spc="0" dirty="0">
              <a:latin typeface="Arial" pitchFamily="34" charset="0"/>
              <a:cs typeface="Arial" pitchFamily="34" charset="0"/>
            </a:endParaRPr>
          </a:p>
        </p:txBody>
      </p:sp>
      <p:sp>
        <p:nvSpPr>
          <p:cNvPr id="13" name="Text Placeholder 3"/>
          <p:cNvSpPr>
            <a:spLocks noGrp="1"/>
          </p:cNvSpPr>
          <p:nvPr>
            <p:ph type="body" sz="quarter" idx="10"/>
          </p:nvPr>
        </p:nvSpPr>
        <p:spPr>
          <a:xfrm>
            <a:off x="2700000" y="1770896"/>
            <a:ext cx="5943600" cy="1353304"/>
          </a:xfrm>
        </p:spPr>
        <p:txBody>
          <a:bodyPr>
            <a:noAutofit/>
          </a:bodyPr>
          <a:lstStyle/>
          <a:p>
            <a:pPr marL="0" indent="0" algn="just">
              <a:lnSpc>
                <a:spcPct val="120000"/>
              </a:lnSpc>
            </a:pPr>
            <a:r>
              <a:rPr lang="en-US" sz="1000" spc="0" dirty="0" smtClean="0">
                <a:solidFill>
                  <a:schemeClr val="bg1"/>
                </a:solidFill>
              </a:rPr>
              <a:t>Hailed by Rolling Stone as the greatest guitarist of all time, </a:t>
            </a:r>
            <a:r>
              <a:rPr lang="en-US" sz="1000" spc="0" dirty="0" err="1" smtClean="0">
                <a:solidFill>
                  <a:schemeClr val="bg1"/>
                </a:solidFill>
              </a:rPr>
              <a:t>Jimi</a:t>
            </a:r>
            <a:r>
              <a:rPr lang="en-US" sz="1000" spc="0" dirty="0" smtClean="0">
                <a:solidFill>
                  <a:schemeClr val="bg1"/>
                </a:solidFill>
              </a:rPr>
              <a:t> Hendrix was also one of the biggest cultural figures of the Sixties, a psychedelic voodoo child who spewed clouds of distortion and pot </a:t>
            </a:r>
            <a:r>
              <a:rPr lang="en-US" sz="1000" spc="0" dirty="0" err="1" smtClean="0">
                <a:solidFill>
                  <a:schemeClr val="bg1"/>
                </a:solidFill>
              </a:rPr>
              <a:t>smoke.A</a:t>
            </a:r>
            <a:r>
              <a:rPr lang="en-US" sz="1000" spc="0" dirty="0" smtClean="0">
                <a:solidFill>
                  <a:schemeClr val="bg1"/>
                </a:solidFill>
              </a:rPr>
              <a:t> left-hander who took a right-handed Fender Stratocaster and played it upside down, Hendrix pioneered the use of the instrument as an electronic sound source. Players before Hendrix had experimented with feedback and distortion, but he turned those effects and others into a controlled, fluid vocabulary every bit as personal as the blues with which he </a:t>
            </a:r>
            <a:r>
              <a:rPr lang="en-US" sz="1000" spc="0" dirty="0" err="1" smtClean="0">
                <a:solidFill>
                  <a:schemeClr val="bg1"/>
                </a:solidFill>
              </a:rPr>
              <a:t>began.But</a:t>
            </a:r>
            <a:r>
              <a:rPr lang="en-US" sz="1000" spc="0" dirty="0" smtClean="0">
                <a:solidFill>
                  <a:schemeClr val="bg1"/>
                </a:solidFill>
              </a:rPr>
              <a:t> while he unleashed noise with uncanny mastery — see: the hard-rock riffs of "Purple Haze," "Foxy Lady," and "</a:t>
            </a:r>
            <a:r>
              <a:rPr lang="en-US" sz="1000" spc="0" dirty="0" err="1" smtClean="0">
                <a:solidFill>
                  <a:schemeClr val="bg1"/>
                </a:solidFill>
              </a:rPr>
              <a:t>Crosstown</a:t>
            </a:r>
            <a:r>
              <a:rPr lang="en-US" sz="1000" spc="0" dirty="0" smtClean="0">
                <a:solidFill>
                  <a:schemeClr val="bg1"/>
                </a:solidFill>
              </a:rPr>
              <a:t> Traffic" — Hendrix also created tender ballads like "The Wind Cries Mary," the oft-covered "Little Wing," and "Angel," as well as haunting blues recordings such as "Red House" and "Voodoo Chile." Although Hendrix did not consider himself a good singer, his vocals were nearly as evocative as his guitar </a:t>
            </a:r>
            <a:r>
              <a:rPr lang="en-US" sz="1000" spc="0" dirty="0" err="1" smtClean="0">
                <a:solidFill>
                  <a:schemeClr val="bg1"/>
                </a:solidFill>
              </a:rPr>
              <a:t>playing.Hendrix's</a:t>
            </a:r>
            <a:r>
              <a:rPr lang="en-US" sz="1000" spc="0" dirty="0" smtClean="0">
                <a:solidFill>
                  <a:schemeClr val="bg1"/>
                </a:solidFill>
              </a:rPr>
              <a:t> studio craft and virtuosity with both conventional and unconventional guitar sounds have been widely imitated. His songs have inspired several tribute albums, and have been recorded by a jazz group (1989's Hendrix Project), the </a:t>
            </a:r>
            <a:r>
              <a:rPr lang="en-US" sz="1000" spc="0" dirty="0" err="1" smtClean="0">
                <a:solidFill>
                  <a:schemeClr val="bg1"/>
                </a:solidFill>
              </a:rPr>
              <a:t>Kronos</a:t>
            </a:r>
            <a:r>
              <a:rPr lang="en-US" sz="1000" spc="0" dirty="0" smtClean="0">
                <a:solidFill>
                  <a:schemeClr val="bg1"/>
                </a:solidFill>
              </a:rPr>
              <a:t> String Quartet, and avant-garde flutist Robert Dick. Beyond his virtuosic guitar playing, gifted songwriting, ahead-of-his-time attention to studio production, and electric stage presence, Hendrix was also an icon that transcended music; nobody else from his era wore an afro better. In the decades since Hendrix's death, pop stars from Rick James and Prince to Lenny </a:t>
            </a:r>
            <a:r>
              <a:rPr lang="en-US" sz="1000" spc="0" dirty="0" err="1" smtClean="0">
                <a:solidFill>
                  <a:schemeClr val="bg1"/>
                </a:solidFill>
              </a:rPr>
              <a:t>Kravitz</a:t>
            </a:r>
            <a:r>
              <a:rPr lang="en-US" sz="1000" spc="0" dirty="0" smtClean="0">
                <a:solidFill>
                  <a:schemeClr val="bg1"/>
                </a:solidFill>
              </a:rPr>
              <a:t> and </a:t>
            </a:r>
            <a:r>
              <a:rPr lang="en-US" sz="1000" spc="0" dirty="0" err="1" smtClean="0">
                <a:solidFill>
                  <a:schemeClr val="bg1"/>
                </a:solidFill>
              </a:rPr>
              <a:t>Erykah</a:t>
            </a:r>
            <a:r>
              <a:rPr lang="en-US" sz="1000" spc="0" dirty="0" smtClean="0">
                <a:solidFill>
                  <a:schemeClr val="bg1"/>
                </a:solidFill>
              </a:rPr>
              <a:t> Badu have evoked his look and style. Hendrix's musical vision had a profound effect on everybody from Miles Davis to Sly Stone and George Clinton to Prince and </a:t>
            </a:r>
            <a:r>
              <a:rPr lang="en-US" sz="1000" spc="0" dirty="0" err="1" smtClean="0">
                <a:solidFill>
                  <a:schemeClr val="bg1"/>
                </a:solidFill>
              </a:rPr>
              <a:t>OutKast</a:t>
            </a:r>
            <a:r>
              <a:rPr lang="en-US" sz="1000" spc="0" dirty="0" smtClean="0">
                <a:solidFill>
                  <a:schemeClr val="bg1"/>
                </a:solidFill>
              </a:rPr>
              <a:t>. Hendrix's theatrical performing style — full of unmistakably sexual undulations and showman tricks like playing the guitar with his teeth and behind his back — has never quite been equaled.</a:t>
            </a:r>
            <a:endParaRPr lang="en-US" sz="1000" kern="0" spc="0" dirty="0">
              <a:solidFill>
                <a:schemeClr val="bg1"/>
              </a:solidFill>
              <a:cs typeface="Arial" pitchFamily="34" charset="0"/>
            </a:endParaRPr>
          </a:p>
        </p:txBody>
      </p:sp>
      <p:pic>
        <p:nvPicPr>
          <p:cNvPr id="1026" name="Picture 2" descr="\\psf\Home\Desktop\jimihendrixproject_\gar1.jpg"/>
          <p:cNvPicPr>
            <a:picLocks noChangeAspect="1" noChangeArrowheads="1"/>
          </p:cNvPicPr>
          <p:nvPr/>
        </p:nvPicPr>
        <p:blipFill>
          <a:blip r:embed="rId2"/>
          <a:srcRect/>
          <a:stretch>
            <a:fillRect/>
          </a:stretch>
        </p:blipFill>
        <p:spPr bwMode="auto">
          <a:xfrm>
            <a:off x="381001" y="4191000"/>
            <a:ext cx="1828800" cy="2278685"/>
          </a:xfrm>
          <a:prstGeom prst="rect">
            <a:avLst/>
          </a:prstGeom>
          <a:noFill/>
        </p:spPr>
      </p:pic>
      <p:sp>
        <p:nvSpPr>
          <p:cNvPr id="18" name="Footer Placeholder 4"/>
          <p:cNvSpPr>
            <a:spLocks noGrp="1"/>
          </p:cNvSpPr>
          <p:nvPr>
            <p:ph type="ftr" sz="quarter" idx="11"/>
          </p:nvPr>
        </p:nvSpPr>
        <p:spPr>
          <a:xfrm>
            <a:off x="304800" y="6400800"/>
            <a:ext cx="2895600" cy="365125"/>
          </a:xfrm>
        </p:spPr>
        <p:txBody>
          <a:bodyPr/>
          <a:lstStyle>
            <a:lvl1pPr algn="l" eaLnBrk="0">
              <a:defRPr sz="800" kern="0" cap="none" baseline="0">
                <a:solidFill>
                  <a:srgbClr val="C1A770"/>
                </a:solidFill>
                <a:latin typeface="Arial" pitchFamily="34" charset="0"/>
              </a:defRPr>
            </a:lvl1pPr>
          </a:lstStyle>
          <a:p>
            <a:r>
              <a:rPr lang="en-US" dirty="0" smtClean="0"/>
              <a:t>California Green Cultivation.LLC</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457200"/>
            <a:ext cx="4821600" cy="3202066"/>
          </a:xfrm>
        </p:spPr>
        <p:txBody>
          <a:bodyPr>
            <a:normAutofit/>
          </a:bodyPr>
          <a:lstStyle/>
          <a:p>
            <a:pPr>
              <a:lnSpc>
                <a:spcPct val="100000"/>
              </a:lnSpc>
            </a:pPr>
            <a:r>
              <a:rPr lang="en-US" sz="3600" b="1" cap="all" spc="0" dirty="0" smtClean="0"/>
              <a:t>Cannabis Facts and </a:t>
            </a:r>
            <a:br>
              <a:rPr lang="en-US" sz="3600" b="1" cap="all" spc="0" dirty="0" smtClean="0"/>
            </a:br>
            <a:r>
              <a:rPr lang="en-US" sz="3600" b="1" cap="all" spc="0" dirty="0" smtClean="0"/>
              <a:t>Market </a:t>
            </a:r>
            <a:br>
              <a:rPr lang="en-US" sz="3600" b="1" cap="all" spc="0" dirty="0" smtClean="0"/>
            </a:br>
            <a:r>
              <a:rPr lang="en-US" sz="3600" b="1" cap="all" spc="-250" dirty="0" smtClean="0"/>
              <a:t>Overview</a:t>
            </a:r>
            <a:endParaRPr lang="en-US" sz="3500" kern="0" cap="all" spc="-250" dirty="0">
              <a:latin typeface="Arial" pitchFamily="34" charset="0"/>
              <a:cs typeface="Arial" pitchFamily="34" charset="0"/>
            </a:endParaRPr>
          </a:p>
        </p:txBody>
      </p:sp>
      <p:sp>
        <p:nvSpPr>
          <p:cNvPr id="12" name="Slide Number Placeholder 11"/>
          <p:cNvSpPr>
            <a:spLocks noGrp="1"/>
          </p:cNvSpPr>
          <p:nvPr>
            <p:ph type="sldNum" sz="quarter" idx="12"/>
          </p:nvPr>
        </p:nvSpPr>
        <p:spPr>
          <a:xfrm>
            <a:off x="6553200" y="6356350"/>
            <a:ext cx="2133600" cy="365125"/>
          </a:xfrm>
        </p:spPr>
        <p:txBody>
          <a:bodyPr/>
          <a:lstStyle/>
          <a:p>
            <a:fld id="{F55C50A9-44CF-4968-B481-C4C34B62CCCD}" type="slidenum">
              <a:rPr lang="en-US" smtClean="0"/>
              <a:pPr/>
              <a:t>13</a:t>
            </a:fld>
            <a:endParaRPr lang="en-US"/>
          </a:p>
        </p:txBody>
      </p:sp>
      <p:sp>
        <p:nvSpPr>
          <p:cNvPr id="15" name="Text Placeholder 3"/>
          <p:cNvSpPr>
            <a:spLocks noGrp="1"/>
          </p:cNvSpPr>
          <p:nvPr>
            <p:ph type="body" sz="quarter" idx="10"/>
          </p:nvPr>
        </p:nvSpPr>
        <p:spPr>
          <a:xfrm>
            <a:off x="3124200" y="2057400"/>
            <a:ext cx="5486400" cy="533400"/>
          </a:xfrm>
        </p:spPr>
        <p:txBody>
          <a:bodyPr>
            <a:noAutofit/>
          </a:bodyPr>
          <a:lstStyle/>
          <a:p>
            <a:pPr marL="0" indent="0" algn="just"/>
            <a:r>
              <a:rPr lang="en-US" sz="1000" spc="0" dirty="0" smtClean="0"/>
              <a:t>Cannabis is almost federally legal in the United States. </a:t>
            </a:r>
            <a:r>
              <a:rPr lang="en-US" sz="1000" dirty="0"/>
              <a:t>A</a:t>
            </a:r>
            <a:r>
              <a:rPr lang="en-US" sz="1000" spc="0" dirty="0" smtClean="0"/>
              <a:t>s of the date of this report, 39 states have legalized cannabis in some form for recreational or medicinal use.</a:t>
            </a:r>
            <a:endParaRPr lang="en-US" sz="1000" kern="0" spc="0" dirty="0">
              <a:latin typeface="Arial" pitchFamily="34" charset="0"/>
              <a:cs typeface="Arial" pitchFamily="34" charset="0"/>
            </a:endParaRPr>
          </a:p>
        </p:txBody>
      </p:sp>
      <p:cxnSp>
        <p:nvCxnSpPr>
          <p:cNvPr id="5" name="직선 연결선 22"/>
          <p:cNvCxnSpPr/>
          <p:nvPr/>
        </p:nvCxnSpPr>
        <p:spPr>
          <a:xfrm>
            <a:off x="2743200" y="1903412"/>
            <a:ext cx="6126480" cy="1588"/>
          </a:xfrm>
          <a:prstGeom prst="line">
            <a:avLst/>
          </a:prstGeom>
          <a:ln w="6350">
            <a:solidFill>
              <a:srgbClr val="C1A770"/>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819400" y="2057400"/>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
          <p:cNvSpPr>
            <a:spLocks noGrp="1"/>
          </p:cNvSpPr>
          <p:nvPr>
            <p:ph type="body" sz="quarter" idx="10"/>
          </p:nvPr>
        </p:nvSpPr>
        <p:spPr>
          <a:xfrm>
            <a:off x="3124200" y="2668588"/>
            <a:ext cx="5486400" cy="533400"/>
          </a:xfrm>
        </p:spPr>
        <p:txBody>
          <a:bodyPr>
            <a:noAutofit/>
          </a:bodyPr>
          <a:lstStyle/>
          <a:p>
            <a:pPr marL="0" indent="0" algn="just"/>
            <a:r>
              <a:rPr lang="en-US" sz="1000" spc="0" dirty="0" smtClean="0"/>
              <a:t>The current consumer market for recreational and medicinal cannabis in the United States is estimated to be more than $40 billion, including both legal and illegal consumption.</a:t>
            </a:r>
            <a:endParaRPr lang="en-US" sz="1000" kern="0" spc="0" dirty="0">
              <a:latin typeface="Arial" pitchFamily="34" charset="0"/>
              <a:cs typeface="Arial" pitchFamily="34" charset="0"/>
            </a:endParaRPr>
          </a:p>
        </p:txBody>
      </p:sp>
      <p:cxnSp>
        <p:nvCxnSpPr>
          <p:cNvPr id="8" name="직선 연결선 22"/>
          <p:cNvCxnSpPr/>
          <p:nvPr/>
        </p:nvCxnSpPr>
        <p:spPr>
          <a:xfrm>
            <a:off x="2743200" y="2514600"/>
            <a:ext cx="6126480" cy="1588"/>
          </a:xfrm>
          <a:prstGeom prst="line">
            <a:avLst/>
          </a:prstGeom>
          <a:ln w="6350">
            <a:solidFill>
              <a:srgbClr val="C1A770"/>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819400" y="2668588"/>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p:cNvSpPr>
            <a:spLocks noGrp="1"/>
          </p:cNvSpPr>
          <p:nvPr>
            <p:ph type="body" sz="quarter" idx="10"/>
          </p:nvPr>
        </p:nvSpPr>
        <p:spPr>
          <a:xfrm>
            <a:off x="3124200" y="3279776"/>
            <a:ext cx="5486400" cy="533400"/>
          </a:xfrm>
        </p:spPr>
        <p:txBody>
          <a:bodyPr>
            <a:noAutofit/>
          </a:bodyPr>
          <a:lstStyle/>
          <a:p>
            <a:pPr marL="0" indent="0" algn="just"/>
            <a:r>
              <a:rPr lang="en-US" sz="1000" spc="0" dirty="0" smtClean="0"/>
              <a:t>We believe that it is a question of when—not if—the federal prohibition on cannabis will end. In analyzing how the end of prohibition may affect the cannabis industry, we have assumed that prohibition ends by 2020. However, even with federal prohibition, the cannabis industry today is large and dynamic.</a:t>
            </a:r>
            <a:endParaRPr lang="en-US" sz="1000" kern="0" spc="0" dirty="0">
              <a:latin typeface="Arial" pitchFamily="34" charset="0"/>
              <a:cs typeface="Arial" pitchFamily="34" charset="0"/>
            </a:endParaRPr>
          </a:p>
        </p:txBody>
      </p:sp>
      <p:cxnSp>
        <p:nvCxnSpPr>
          <p:cNvPr id="11" name="직선 연결선 22"/>
          <p:cNvCxnSpPr/>
          <p:nvPr/>
        </p:nvCxnSpPr>
        <p:spPr>
          <a:xfrm>
            <a:off x="2743200" y="3125788"/>
            <a:ext cx="6126480" cy="1588"/>
          </a:xfrm>
          <a:prstGeom prst="line">
            <a:avLst/>
          </a:prstGeom>
          <a:ln w="6350">
            <a:solidFill>
              <a:srgbClr val="C1A770"/>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819400" y="3279776"/>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3"/>
          <p:cNvSpPr>
            <a:spLocks noGrp="1"/>
          </p:cNvSpPr>
          <p:nvPr>
            <p:ph type="body" sz="quarter" idx="10"/>
          </p:nvPr>
        </p:nvSpPr>
        <p:spPr>
          <a:xfrm>
            <a:off x="3124200" y="4194176"/>
            <a:ext cx="5486400" cy="533400"/>
          </a:xfrm>
        </p:spPr>
        <p:txBody>
          <a:bodyPr>
            <a:noAutofit/>
          </a:bodyPr>
          <a:lstStyle/>
          <a:p>
            <a:pPr marL="0" indent="0" algn="just"/>
            <a:r>
              <a:rPr lang="en-US" sz="1000" spc="0" dirty="0" smtClean="0"/>
              <a:t>We estimate that the U.S. cannabis consumer market for legalized recreational and medicinal use was $4.4 billion in 2015 and will grow to $9.5 billion in 2019. Once legalized federally, we estimate this market will grow to $37 billion within 5 years and $50 billion within 10 years.</a:t>
            </a:r>
            <a:endParaRPr lang="en-US" sz="1000" kern="0" spc="0" dirty="0">
              <a:latin typeface="Arial" pitchFamily="34" charset="0"/>
              <a:cs typeface="Arial" pitchFamily="34" charset="0"/>
            </a:endParaRPr>
          </a:p>
        </p:txBody>
      </p:sp>
      <p:cxnSp>
        <p:nvCxnSpPr>
          <p:cNvPr id="16" name="직선 연결선 22"/>
          <p:cNvCxnSpPr/>
          <p:nvPr/>
        </p:nvCxnSpPr>
        <p:spPr>
          <a:xfrm>
            <a:off x="2743200" y="4040188"/>
            <a:ext cx="6126480" cy="1588"/>
          </a:xfrm>
          <a:prstGeom prst="line">
            <a:avLst/>
          </a:prstGeom>
          <a:ln w="6350">
            <a:solidFill>
              <a:srgbClr val="C1A770"/>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819400" y="4194176"/>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p:cNvSpPr>
            <a:spLocks noGrp="1"/>
          </p:cNvSpPr>
          <p:nvPr>
            <p:ph type="body" sz="quarter" idx="10"/>
          </p:nvPr>
        </p:nvSpPr>
        <p:spPr>
          <a:xfrm>
            <a:off x="3124200" y="4953000"/>
            <a:ext cx="5486400" cy="533400"/>
          </a:xfrm>
        </p:spPr>
        <p:txBody>
          <a:bodyPr>
            <a:noAutofit/>
          </a:bodyPr>
          <a:lstStyle/>
          <a:p>
            <a:pPr marL="0" indent="0" algn="just"/>
            <a:r>
              <a:rPr lang="en-US" sz="1000" spc="0" dirty="0" smtClean="0"/>
              <a:t>Potential </a:t>
            </a:r>
            <a:r>
              <a:rPr lang="en-US" sz="1000" spc="0" dirty="0" err="1" smtClean="0"/>
              <a:t>cannabinoid</a:t>
            </a:r>
            <a:r>
              <a:rPr lang="en-US" sz="1000" spc="0" dirty="0" smtClean="0"/>
              <a:t>-based therapeutic applications have been identified for more than 40 medical conditions, including arthritis, cancer, chronic pain, epilepsy, glaucoma and HIV/AIDS. While this market will not develop until after the end of prohibition, we believe that the future </a:t>
            </a:r>
            <a:r>
              <a:rPr lang="en-US" sz="1000" spc="0" dirty="0" err="1" smtClean="0"/>
              <a:t>cannabinoid</a:t>
            </a:r>
            <a:r>
              <a:rPr lang="en-US" sz="1000" spc="0" dirty="0" smtClean="0"/>
              <a:t>-based pharmaceuticals market may ultimately exceed $50 billion annually.</a:t>
            </a:r>
            <a:endParaRPr lang="en-US" sz="1000" kern="0" spc="0" dirty="0">
              <a:latin typeface="Arial" pitchFamily="34" charset="0"/>
              <a:cs typeface="Arial" pitchFamily="34" charset="0"/>
            </a:endParaRPr>
          </a:p>
        </p:txBody>
      </p:sp>
      <p:cxnSp>
        <p:nvCxnSpPr>
          <p:cNvPr id="19" name="직선 연결선 22"/>
          <p:cNvCxnSpPr/>
          <p:nvPr/>
        </p:nvCxnSpPr>
        <p:spPr>
          <a:xfrm>
            <a:off x="2743200" y="4800600"/>
            <a:ext cx="6126480" cy="1588"/>
          </a:xfrm>
          <a:prstGeom prst="line">
            <a:avLst/>
          </a:prstGeom>
          <a:ln w="6350">
            <a:solidFill>
              <a:srgbClr val="C1A770"/>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819400" y="4953000"/>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3"/>
          <p:cNvSpPr>
            <a:spLocks noGrp="1"/>
          </p:cNvSpPr>
          <p:nvPr>
            <p:ph type="body" sz="quarter" idx="10"/>
          </p:nvPr>
        </p:nvSpPr>
        <p:spPr>
          <a:xfrm>
            <a:off x="3124200" y="5868988"/>
            <a:ext cx="5486400" cy="533400"/>
          </a:xfrm>
        </p:spPr>
        <p:txBody>
          <a:bodyPr>
            <a:noAutofit/>
          </a:bodyPr>
          <a:lstStyle/>
          <a:p>
            <a:pPr marL="0" indent="0" algn="just"/>
            <a:r>
              <a:rPr lang="en-US" sz="1000" spc="0" dirty="0" smtClean="0"/>
              <a:t>Therefore, we believe that there is a potential $100 billion market for cannabis. A broad range of investment opportunities exists both now and in the future for sophisticated investors who are willing to take significant risks.</a:t>
            </a:r>
            <a:endParaRPr lang="en-US" sz="1000" kern="0" spc="0" dirty="0">
              <a:latin typeface="Arial" pitchFamily="34" charset="0"/>
              <a:cs typeface="Arial" pitchFamily="34" charset="0"/>
            </a:endParaRPr>
          </a:p>
        </p:txBody>
      </p:sp>
      <p:cxnSp>
        <p:nvCxnSpPr>
          <p:cNvPr id="22" name="직선 연결선 22"/>
          <p:cNvCxnSpPr/>
          <p:nvPr/>
        </p:nvCxnSpPr>
        <p:spPr>
          <a:xfrm>
            <a:off x="2743200" y="5715000"/>
            <a:ext cx="6126480" cy="1588"/>
          </a:xfrm>
          <a:prstGeom prst="line">
            <a:avLst/>
          </a:prstGeom>
          <a:ln w="6350">
            <a:solidFill>
              <a:srgbClr val="C1A770"/>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2819400" y="5868988"/>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ooter Placeholder 4"/>
          <p:cNvSpPr>
            <a:spLocks noGrp="1"/>
          </p:cNvSpPr>
          <p:nvPr>
            <p:ph type="ftr" sz="quarter" idx="11"/>
          </p:nvPr>
        </p:nvSpPr>
        <p:spPr>
          <a:xfrm>
            <a:off x="304800" y="6400800"/>
            <a:ext cx="2895600" cy="365125"/>
          </a:xfrm>
        </p:spPr>
        <p:txBody>
          <a:bodyPr/>
          <a:lstStyle>
            <a:lvl1pPr algn="l" eaLnBrk="0">
              <a:defRPr sz="800" kern="0" cap="none" baseline="0">
                <a:solidFill>
                  <a:srgbClr val="C1A770"/>
                </a:solidFill>
                <a:latin typeface="Arial" pitchFamily="34" charset="0"/>
              </a:defRPr>
            </a:lvl1pPr>
          </a:lstStyle>
          <a:p>
            <a:r>
              <a:rPr lang="en-US" dirty="0" smtClean="0"/>
              <a:t>California Green Cultivation.LLC</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1752600" y="2164080"/>
            <a:ext cx="2590800" cy="822960"/>
          </a:xfrm>
          <a:prstGeom prst="rect">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876800" y="3307080"/>
            <a:ext cx="3810000" cy="822960"/>
          </a:xfrm>
          <a:prstGeom prst="rect">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p:cNvSpPr>
            <a:spLocks noGrp="1"/>
          </p:cNvSpPr>
          <p:nvPr>
            <p:ph type="ftr" sz="quarter" idx="11"/>
          </p:nvPr>
        </p:nvSpPr>
        <p:spPr/>
        <p:txBody>
          <a:bodyPr/>
          <a:lstStyle/>
          <a:p>
            <a:r>
              <a:rPr lang="en-US" smtClean="0"/>
              <a:t>www.purlehazeproperties.com</a:t>
            </a:r>
            <a:endParaRPr lang="en-US" dirty="0"/>
          </a:p>
        </p:txBody>
      </p:sp>
      <p:sp>
        <p:nvSpPr>
          <p:cNvPr id="3" name="Slide Number Placeholder 2"/>
          <p:cNvSpPr>
            <a:spLocks noGrp="1"/>
          </p:cNvSpPr>
          <p:nvPr>
            <p:ph type="sldNum" sz="quarter" idx="12"/>
          </p:nvPr>
        </p:nvSpPr>
        <p:spPr/>
        <p:txBody>
          <a:bodyPr/>
          <a:lstStyle/>
          <a:p>
            <a:fld id="{F55C50A9-44CF-4968-B481-C4C34B62CCCD}" type="slidenum">
              <a:rPr lang="en-US" smtClean="0"/>
              <a:pPr/>
              <a:t>14</a:t>
            </a:fld>
            <a:endParaRPr lang="en-US" dirty="0"/>
          </a:p>
        </p:txBody>
      </p:sp>
      <p:sp>
        <p:nvSpPr>
          <p:cNvPr id="54" name="Title 11"/>
          <p:cNvSpPr>
            <a:spLocks noGrp="1"/>
          </p:cNvSpPr>
          <p:nvPr>
            <p:ph type="title"/>
          </p:nvPr>
        </p:nvSpPr>
        <p:spPr>
          <a:xfrm>
            <a:off x="360000" y="396001"/>
            <a:ext cx="5583600" cy="746999"/>
          </a:xfrm>
        </p:spPr>
        <p:txBody>
          <a:bodyPr>
            <a:normAutofit/>
          </a:bodyPr>
          <a:lstStyle/>
          <a:p>
            <a:pPr>
              <a:lnSpc>
                <a:spcPct val="80000"/>
              </a:lnSpc>
            </a:pPr>
            <a:r>
              <a:rPr lang="fr-FR" sz="3600" b="1" cap="all" dirty="0" smtClean="0">
                <a:solidFill>
                  <a:srgbClr val="008000"/>
                </a:solidFill>
                <a:latin typeface="Times New Roman" pitchFamily="18" charset="0"/>
                <a:cs typeface="Times New Roman" pitchFamily="18" charset="0"/>
              </a:rPr>
              <a:t>Business Model</a:t>
            </a:r>
            <a:endParaRPr lang="en-US" sz="3200" cap="all" spc="0" dirty="0">
              <a:latin typeface="Times New Roman" pitchFamily="18" charset="0"/>
              <a:cs typeface="Times New Roman" pitchFamily="18" charset="0"/>
            </a:endParaRPr>
          </a:p>
        </p:txBody>
      </p:sp>
      <p:pic>
        <p:nvPicPr>
          <p:cNvPr id="55" name="그림 15" descr="arrow.png"/>
          <p:cNvPicPr>
            <a:picLocks noChangeAspect="1"/>
          </p:cNvPicPr>
          <p:nvPr/>
        </p:nvPicPr>
        <p:blipFill>
          <a:blip r:embed="rId3" cstate="print"/>
          <a:stretch>
            <a:fillRect/>
          </a:stretch>
        </p:blipFill>
        <p:spPr>
          <a:xfrm>
            <a:off x="4724400" y="381000"/>
            <a:ext cx="617838" cy="381000"/>
          </a:xfrm>
          <a:prstGeom prst="rect">
            <a:avLst/>
          </a:prstGeom>
        </p:spPr>
      </p:pic>
      <p:sp>
        <p:nvSpPr>
          <p:cNvPr id="41" name="Rectangle 40"/>
          <p:cNvSpPr/>
          <p:nvPr/>
        </p:nvSpPr>
        <p:spPr>
          <a:xfrm>
            <a:off x="4876800" y="2164080"/>
            <a:ext cx="3810000" cy="822960"/>
          </a:xfrm>
          <a:prstGeom prst="rect">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1857375" y="2468880"/>
            <a:ext cx="2409825" cy="400110"/>
          </a:xfrm>
          <a:prstGeom prst="rect">
            <a:avLst/>
          </a:prstGeom>
          <a:noFill/>
        </p:spPr>
        <p:txBody>
          <a:bodyPr wrap="square" rtlCol="0">
            <a:spAutoFit/>
          </a:bodyPr>
          <a:lstStyle/>
          <a:p>
            <a:r>
              <a:rPr lang="en-US" sz="1000" dirty="0" smtClean="0">
                <a:latin typeface="Arial" pitchFamily="34" charset="0"/>
                <a:cs typeface="Arial" pitchFamily="34" charset="0"/>
              </a:rPr>
              <a:t>CGC / California Green Cultivation, LLC</a:t>
            </a:r>
            <a:endParaRPr lang="en-US" sz="1000" dirty="0">
              <a:latin typeface="Arial" pitchFamily="34" charset="0"/>
              <a:cs typeface="Arial" pitchFamily="34" charset="0"/>
            </a:endParaRPr>
          </a:p>
        </p:txBody>
      </p:sp>
      <p:sp>
        <p:nvSpPr>
          <p:cNvPr id="43" name="TextBox 42"/>
          <p:cNvSpPr txBox="1"/>
          <p:nvPr/>
        </p:nvSpPr>
        <p:spPr>
          <a:xfrm>
            <a:off x="5105400" y="2181225"/>
            <a:ext cx="3424030" cy="784830"/>
          </a:xfrm>
          <a:prstGeom prst="rect">
            <a:avLst/>
          </a:prstGeom>
          <a:noFill/>
        </p:spPr>
        <p:txBody>
          <a:bodyPr wrap="square" rtlCol="0">
            <a:spAutoFit/>
          </a:bodyPr>
          <a:lstStyle/>
          <a:p>
            <a:pPr>
              <a:lnSpc>
                <a:spcPct val="150000"/>
              </a:lnSpc>
            </a:pPr>
            <a:r>
              <a:rPr lang="en-US" sz="1000" b="1" dirty="0" smtClean="0">
                <a:latin typeface="Arial" pitchFamily="34" charset="0"/>
                <a:cs typeface="Arial" pitchFamily="34" charset="0"/>
              </a:rPr>
              <a:t>California Exclusive Licensee of </a:t>
            </a:r>
            <a:r>
              <a:rPr lang="en-US" sz="1000" b="1" dirty="0" err="1" smtClean="0">
                <a:latin typeface="Arial" pitchFamily="34" charset="0"/>
                <a:cs typeface="Arial" pitchFamily="34" charset="0"/>
              </a:rPr>
              <a:t>Jimi</a:t>
            </a:r>
            <a:r>
              <a:rPr lang="en-US" sz="1000" b="1" dirty="0" smtClean="0">
                <a:latin typeface="Arial" pitchFamily="34" charset="0"/>
                <a:cs typeface="Arial" pitchFamily="34" charset="0"/>
              </a:rPr>
              <a:t> Hendrix </a:t>
            </a:r>
          </a:p>
          <a:p>
            <a:pPr>
              <a:lnSpc>
                <a:spcPct val="150000"/>
              </a:lnSpc>
            </a:pPr>
            <a:r>
              <a:rPr lang="en-US" sz="1000" b="1" dirty="0" smtClean="0">
                <a:latin typeface="Arial" pitchFamily="34" charset="0"/>
                <a:cs typeface="Arial" pitchFamily="34" charset="0"/>
              </a:rPr>
              <a:t>Works </a:t>
            </a:r>
            <a:r>
              <a:rPr lang="en-US" sz="1000" dirty="0" smtClean="0">
                <a:latin typeface="Arial" pitchFamily="34" charset="0"/>
                <a:cs typeface="Arial" pitchFamily="34" charset="0"/>
              </a:rPr>
              <a:t>(T-shirts, Key chains, Memorabilia)</a:t>
            </a:r>
          </a:p>
          <a:p>
            <a:pPr>
              <a:lnSpc>
                <a:spcPct val="150000"/>
              </a:lnSpc>
            </a:pPr>
            <a:r>
              <a:rPr lang="en-US" sz="1000" b="1" dirty="0" smtClean="0">
                <a:latin typeface="Arial" pitchFamily="34" charset="0"/>
                <a:cs typeface="Arial" pitchFamily="34" charset="0"/>
              </a:rPr>
              <a:t>In branding cannabis edibles and medicine</a:t>
            </a:r>
            <a:endParaRPr lang="en-US" sz="1000" b="1" dirty="0">
              <a:latin typeface="Arial" pitchFamily="34" charset="0"/>
              <a:cs typeface="Arial" pitchFamily="34" charset="0"/>
            </a:endParaRPr>
          </a:p>
        </p:txBody>
      </p:sp>
      <p:sp>
        <p:nvSpPr>
          <p:cNvPr id="44" name="Oval 43"/>
          <p:cNvSpPr/>
          <p:nvPr/>
        </p:nvSpPr>
        <p:spPr>
          <a:xfrm>
            <a:off x="5048250" y="2299347"/>
            <a:ext cx="91440" cy="91440"/>
          </a:xfrm>
          <a:prstGeom prst="ellipse">
            <a:avLst/>
          </a:prstGeom>
          <a:solidFill>
            <a:schemeClr val="bg1"/>
          </a:solidFill>
          <a:ln w="3810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5105400" y="3324225"/>
            <a:ext cx="3733800" cy="784830"/>
          </a:xfrm>
          <a:prstGeom prst="rect">
            <a:avLst/>
          </a:prstGeom>
          <a:noFill/>
        </p:spPr>
        <p:txBody>
          <a:bodyPr wrap="square" rtlCol="0">
            <a:spAutoFit/>
          </a:bodyPr>
          <a:lstStyle/>
          <a:p>
            <a:pPr>
              <a:lnSpc>
                <a:spcPct val="150000"/>
              </a:lnSpc>
            </a:pPr>
            <a:r>
              <a:rPr lang="en-US" sz="1000" b="1" dirty="0" smtClean="0">
                <a:latin typeface="Arial" pitchFamily="34" charset="0"/>
                <a:cs typeface="Arial" pitchFamily="34" charset="0"/>
              </a:rPr>
              <a:t>Sub licensees</a:t>
            </a:r>
          </a:p>
          <a:p>
            <a:pPr>
              <a:lnSpc>
                <a:spcPct val="150000"/>
              </a:lnSpc>
            </a:pPr>
            <a:r>
              <a:rPr lang="en-US" sz="1000" b="1" dirty="0" smtClean="0">
                <a:latin typeface="Arial" pitchFamily="34" charset="0"/>
                <a:cs typeface="Arial" pitchFamily="34" charset="0"/>
              </a:rPr>
              <a:t>Licensee fees: $25,000 to $50,000 upfront + 20% Royalty</a:t>
            </a:r>
          </a:p>
          <a:p>
            <a:pPr>
              <a:lnSpc>
                <a:spcPct val="150000"/>
              </a:lnSpc>
            </a:pPr>
            <a:r>
              <a:rPr lang="en-US" sz="1000" dirty="0" smtClean="0">
                <a:latin typeface="Arial" pitchFamily="34" charset="0"/>
                <a:cs typeface="Arial" pitchFamily="34" charset="0"/>
              </a:rPr>
              <a:t>(15% to Purple Haze Properties and 5% to CGC)</a:t>
            </a:r>
            <a:endParaRPr lang="en-US" sz="1000" dirty="0">
              <a:latin typeface="Arial" pitchFamily="34" charset="0"/>
              <a:cs typeface="Arial" pitchFamily="34" charset="0"/>
            </a:endParaRPr>
          </a:p>
        </p:txBody>
      </p:sp>
      <p:sp>
        <p:nvSpPr>
          <p:cNvPr id="48" name="Rectangle 47"/>
          <p:cNvSpPr/>
          <p:nvPr/>
        </p:nvSpPr>
        <p:spPr>
          <a:xfrm>
            <a:off x="1752600" y="3307080"/>
            <a:ext cx="2590800" cy="822960"/>
          </a:xfrm>
          <a:prstGeom prst="rect">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752600" y="4450080"/>
            <a:ext cx="2590800" cy="822960"/>
          </a:xfrm>
          <a:prstGeom prst="rect">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1752600" y="5577840"/>
            <a:ext cx="2590800" cy="822960"/>
          </a:xfrm>
          <a:prstGeom prst="rect">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1857375" y="3527901"/>
            <a:ext cx="2514600" cy="400110"/>
          </a:xfrm>
          <a:prstGeom prst="rect">
            <a:avLst/>
          </a:prstGeom>
          <a:noFill/>
        </p:spPr>
        <p:txBody>
          <a:bodyPr wrap="square" rtlCol="0">
            <a:spAutoFit/>
          </a:bodyPr>
          <a:lstStyle/>
          <a:p>
            <a:r>
              <a:rPr lang="en-US" sz="1000" dirty="0" smtClean="0">
                <a:latin typeface="Arial" pitchFamily="34" charset="0"/>
                <a:cs typeface="Arial" pitchFamily="34" charset="0"/>
              </a:rPr>
              <a:t>Edibles and medicine Production Companies and Manufacturers</a:t>
            </a:r>
            <a:endParaRPr lang="en-US" sz="1000" dirty="0">
              <a:latin typeface="Arial" pitchFamily="34" charset="0"/>
              <a:cs typeface="Arial" pitchFamily="34" charset="0"/>
            </a:endParaRPr>
          </a:p>
        </p:txBody>
      </p:sp>
      <p:sp>
        <p:nvSpPr>
          <p:cNvPr id="53" name="TextBox 52"/>
          <p:cNvSpPr txBox="1"/>
          <p:nvPr/>
        </p:nvSpPr>
        <p:spPr>
          <a:xfrm>
            <a:off x="1857375" y="4656395"/>
            <a:ext cx="2438400" cy="400110"/>
          </a:xfrm>
          <a:prstGeom prst="rect">
            <a:avLst/>
          </a:prstGeom>
          <a:noFill/>
        </p:spPr>
        <p:txBody>
          <a:bodyPr wrap="square" rtlCol="0">
            <a:spAutoFit/>
          </a:bodyPr>
          <a:lstStyle/>
          <a:p>
            <a:r>
              <a:rPr lang="en-US" sz="1000" dirty="0" smtClean="0">
                <a:latin typeface="Arial" pitchFamily="34" charset="0"/>
                <a:cs typeface="Arial" pitchFamily="34" charset="0"/>
              </a:rPr>
              <a:t>6,459 Dispensaries in California</a:t>
            </a:r>
          </a:p>
          <a:p>
            <a:r>
              <a:rPr lang="en-US" sz="1000" dirty="0" smtClean="0">
                <a:latin typeface="Arial" pitchFamily="34" charset="0"/>
                <a:cs typeface="Arial" pitchFamily="34" charset="0"/>
              </a:rPr>
              <a:t>(Wholesale Buyers)</a:t>
            </a:r>
            <a:endParaRPr lang="en-US" sz="1000" dirty="0">
              <a:latin typeface="Arial" pitchFamily="34" charset="0"/>
              <a:cs typeface="Arial" pitchFamily="34" charset="0"/>
            </a:endParaRPr>
          </a:p>
        </p:txBody>
      </p:sp>
      <p:sp>
        <p:nvSpPr>
          <p:cNvPr id="56" name="TextBox 55"/>
          <p:cNvSpPr txBox="1"/>
          <p:nvPr/>
        </p:nvSpPr>
        <p:spPr>
          <a:xfrm>
            <a:off x="1857375" y="5865019"/>
            <a:ext cx="2362200" cy="400110"/>
          </a:xfrm>
          <a:prstGeom prst="rect">
            <a:avLst/>
          </a:prstGeom>
          <a:noFill/>
        </p:spPr>
        <p:txBody>
          <a:bodyPr wrap="square" rtlCol="0">
            <a:spAutoFit/>
          </a:bodyPr>
          <a:lstStyle/>
          <a:p>
            <a:r>
              <a:rPr lang="en-US" sz="1000" dirty="0" smtClean="0">
                <a:latin typeface="Arial" pitchFamily="34" charset="0"/>
                <a:cs typeface="Arial" pitchFamily="34" charset="0"/>
              </a:rPr>
              <a:t>Estimated 1,250,000 Medical license holding consumers in California</a:t>
            </a:r>
            <a:endParaRPr lang="en-US" sz="1000" dirty="0">
              <a:latin typeface="Arial" pitchFamily="34" charset="0"/>
              <a:cs typeface="Arial" pitchFamily="34" charset="0"/>
            </a:endParaRPr>
          </a:p>
        </p:txBody>
      </p:sp>
      <p:sp>
        <p:nvSpPr>
          <p:cNvPr id="57" name="Oval 56"/>
          <p:cNvSpPr/>
          <p:nvPr/>
        </p:nvSpPr>
        <p:spPr>
          <a:xfrm>
            <a:off x="5048250" y="2750832"/>
            <a:ext cx="91440" cy="91440"/>
          </a:xfrm>
          <a:prstGeom prst="ellipse">
            <a:avLst/>
          </a:prstGeom>
          <a:solidFill>
            <a:schemeClr val="bg1"/>
          </a:solidFill>
          <a:ln w="3810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048250" y="2525089"/>
            <a:ext cx="91440" cy="91440"/>
          </a:xfrm>
          <a:prstGeom prst="ellipse">
            <a:avLst/>
          </a:prstGeom>
          <a:solidFill>
            <a:schemeClr val="bg1"/>
          </a:solidFill>
          <a:ln w="3810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048250" y="3442305"/>
            <a:ext cx="91440" cy="91440"/>
          </a:xfrm>
          <a:prstGeom prst="ellipse">
            <a:avLst/>
          </a:prstGeom>
          <a:solidFill>
            <a:schemeClr val="bg1"/>
          </a:solidFill>
          <a:ln w="3810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048250" y="3893790"/>
            <a:ext cx="91440" cy="91440"/>
          </a:xfrm>
          <a:prstGeom prst="ellipse">
            <a:avLst/>
          </a:prstGeom>
          <a:solidFill>
            <a:schemeClr val="bg1"/>
          </a:solidFill>
          <a:ln w="3810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048250" y="3668047"/>
            <a:ext cx="91440" cy="91440"/>
          </a:xfrm>
          <a:prstGeom prst="ellipse">
            <a:avLst/>
          </a:prstGeom>
          <a:solidFill>
            <a:schemeClr val="bg1"/>
          </a:solidFill>
          <a:ln w="3810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1038225" y="838200"/>
            <a:ext cx="990600" cy="769441"/>
          </a:xfrm>
          <a:prstGeom prst="rect">
            <a:avLst/>
          </a:prstGeom>
          <a:noFill/>
        </p:spPr>
        <p:txBody>
          <a:bodyPr wrap="square" rtlCol="0">
            <a:spAutoFit/>
          </a:bodyPr>
          <a:lstStyle/>
          <a:p>
            <a:r>
              <a:rPr lang="en-US" sz="4400" b="1" dirty="0" smtClean="0">
                <a:solidFill>
                  <a:schemeClr val="bg1">
                    <a:lumMod val="75000"/>
                  </a:schemeClr>
                </a:solidFill>
                <a:latin typeface="Times New Roman" pitchFamily="18" charset="0"/>
                <a:cs typeface="Times New Roman" pitchFamily="18" charset="0"/>
              </a:rPr>
              <a:t>01</a:t>
            </a:r>
            <a:endParaRPr lang="en-US" sz="4400" b="1" dirty="0">
              <a:solidFill>
                <a:schemeClr val="bg1">
                  <a:lumMod val="75000"/>
                </a:schemeClr>
              </a:solidFill>
              <a:latin typeface="Times New Roman" pitchFamily="18" charset="0"/>
              <a:cs typeface="Times New Roman" pitchFamily="18" charset="0"/>
            </a:endParaRPr>
          </a:p>
        </p:txBody>
      </p:sp>
      <p:sp>
        <p:nvSpPr>
          <p:cNvPr id="66" name="TextBox 65"/>
          <p:cNvSpPr txBox="1"/>
          <p:nvPr/>
        </p:nvSpPr>
        <p:spPr>
          <a:xfrm>
            <a:off x="1038225" y="1981200"/>
            <a:ext cx="990600" cy="769441"/>
          </a:xfrm>
          <a:prstGeom prst="rect">
            <a:avLst/>
          </a:prstGeom>
          <a:noFill/>
        </p:spPr>
        <p:txBody>
          <a:bodyPr wrap="square" rtlCol="0">
            <a:spAutoFit/>
          </a:bodyPr>
          <a:lstStyle/>
          <a:p>
            <a:r>
              <a:rPr lang="en-US" sz="4400" b="1" dirty="0" smtClean="0">
                <a:solidFill>
                  <a:schemeClr val="bg1">
                    <a:lumMod val="75000"/>
                  </a:schemeClr>
                </a:solidFill>
                <a:latin typeface="Times New Roman" pitchFamily="18" charset="0"/>
                <a:cs typeface="Times New Roman" pitchFamily="18" charset="0"/>
              </a:rPr>
              <a:t>02</a:t>
            </a:r>
            <a:endParaRPr lang="en-US" sz="4400" b="1" dirty="0">
              <a:solidFill>
                <a:schemeClr val="bg1">
                  <a:lumMod val="75000"/>
                </a:schemeClr>
              </a:solidFill>
              <a:latin typeface="Times New Roman" pitchFamily="18" charset="0"/>
              <a:cs typeface="Times New Roman" pitchFamily="18" charset="0"/>
            </a:endParaRPr>
          </a:p>
        </p:txBody>
      </p:sp>
      <p:sp>
        <p:nvSpPr>
          <p:cNvPr id="67" name="TextBox 66"/>
          <p:cNvSpPr txBox="1"/>
          <p:nvPr/>
        </p:nvSpPr>
        <p:spPr>
          <a:xfrm>
            <a:off x="1038225" y="3124200"/>
            <a:ext cx="990600" cy="769441"/>
          </a:xfrm>
          <a:prstGeom prst="rect">
            <a:avLst/>
          </a:prstGeom>
          <a:noFill/>
        </p:spPr>
        <p:txBody>
          <a:bodyPr wrap="square" rtlCol="0">
            <a:spAutoFit/>
          </a:bodyPr>
          <a:lstStyle/>
          <a:p>
            <a:r>
              <a:rPr lang="en-US" sz="4400" b="1" dirty="0" smtClean="0">
                <a:solidFill>
                  <a:schemeClr val="bg1">
                    <a:lumMod val="75000"/>
                  </a:schemeClr>
                </a:solidFill>
                <a:latin typeface="Times New Roman" pitchFamily="18" charset="0"/>
                <a:cs typeface="Times New Roman" pitchFamily="18" charset="0"/>
              </a:rPr>
              <a:t>03</a:t>
            </a:r>
            <a:endParaRPr lang="en-US" sz="4400" b="1" dirty="0">
              <a:solidFill>
                <a:schemeClr val="bg1">
                  <a:lumMod val="75000"/>
                </a:schemeClr>
              </a:solidFill>
              <a:latin typeface="Times New Roman" pitchFamily="18" charset="0"/>
              <a:cs typeface="Times New Roman" pitchFamily="18" charset="0"/>
            </a:endParaRPr>
          </a:p>
        </p:txBody>
      </p:sp>
      <p:sp>
        <p:nvSpPr>
          <p:cNvPr id="68" name="TextBox 67"/>
          <p:cNvSpPr txBox="1"/>
          <p:nvPr/>
        </p:nvSpPr>
        <p:spPr>
          <a:xfrm>
            <a:off x="1038225" y="4267200"/>
            <a:ext cx="990600" cy="769441"/>
          </a:xfrm>
          <a:prstGeom prst="rect">
            <a:avLst/>
          </a:prstGeom>
          <a:noFill/>
        </p:spPr>
        <p:txBody>
          <a:bodyPr wrap="square" rtlCol="0">
            <a:spAutoFit/>
          </a:bodyPr>
          <a:lstStyle/>
          <a:p>
            <a:r>
              <a:rPr lang="en-US" sz="4400" b="1" dirty="0" smtClean="0">
                <a:solidFill>
                  <a:schemeClr val="bg1">
                    <a:lumMod val="75000"/>
                  </a:schemeClr>
                </a:solidFill>
                <a:latin typeface="Times New Roman" pitchFamily="18" charset="0"/>
                <a:cs typeface="Times New Roman" pitchFamily="18" charset="0"/>
              </a:rPr>
              <a:t>04</a:t>
            </a:r>
            <a:endParaRPr lang="en-US" sz="4400" b="1" dirty="0">
              <a:solidFill>
                <a:schemeClr val="bg1">
                  <a:lumMod val="75000"/>
                </a:schemeClr>
              </a:solidFill>
              <a:latin typeface="Times New Roman" pitchFamily="18" charset="0"/>
              <a:cs typeface="Times New Roman" pitchFamily="18" charset="0"/>
            </a:endParaRPr>
          </a:p>
        </p:txBody>
      </p:sp>
      <p:sp>
        <p:nvSpPr>
          <p:cNvPr id="36" name="Rectangle 35"/>
          <p:cNvSpPr/>
          <p:nvPr/>
        </p:nvSpPr>
        <p:spPr>
          <a:xfrm>
            <a:off x="1752600" y="1021080"/>
            <a:ext cx="2590800" cy="822960"/>
          </a:xfrm>
          <a:prstGeom prst="rect">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857375" y="1276886"/>
            <a:ext cx="2409825" cy="338554"/>
          </a:xfrm>
          <a:prstGeom prst="rect">
            <a:avLst/>
          </a:prstGeom>
          <a:noFill/>
        </p:spPr>
        <p:txBody>
          <a:bodyPr wrap="square" rtlCol="0">
            <a:spAutoFit/>
          </a:bodyPr>
          <a:lstStyle/>
          <a:p>
            <a:pPr lvl="0" eaLnBrk="0">
              <a:lnSpc>
                <a:spcPct val="80000"/>
              </a:lnSpc>
              <a:spcBef>
                <a:spcPct val="0"/>
              </a:spcBef>
              <a:defRPr/>
            </a:pPr>
            <a:r>
              <a:rPr lang="fr-FR" sz="1000" b="1" dirty="0" smtClean="0">
                <a:latin typeface="Arial" pitchFamily="34" charset="0"/>
                <a:ea typeface="나눔고딕 ExtraBold" pitchFamily="50" charset="-127"/>
                <a:cs typeface="Arial" pitchFamily="34" charset="0"/>
              </a:rPr>
              <a:t>Purple Haze Properties</a:t>
            </a:r>
            <a:r>
              <a:rPr lang="fr-FR" sz="1000" dirty="0" smtClean="0">
                <a:latin typeface="Arial" pitchFamily="34" charset="0"/>
                <a:ea typeface="나눔고딕 ExtraBold" pitchFamily="50" charset="-127"/>
                <a:cs typeface="Arial" pitchFamily="34" charset="0"/>
              </a:rPr>
              <a:t/>
            </a:r>
            <a:br>
              <a:rPr lang="fr-FR" sz="1000" dirty="0" smtClean="0">
                <a:latin typeface="Arial" pitchFamily="34" charset="0"/>
                <a:ea typeface="나눔고딕 ExtraBold" pitchFamily="50" charset="-127"/>
                <a:cs typeface="Arial" pitchFamily="34" charset="0"/>
              </a:rPr>
            </a:br>
            <a:r>
              <a:rPr lang="fr-FR" sz="1000" dirty="0" smtClean="0">
                <a:latin typeface="Arial" pitchFamily="34" charset="0"/>
                <a:ea typeface="나눔고딕 ExtraBold" pitchFamily="50" charset="-127"/>
                <a:cs typeface="Arial" pitchFamily="34" charset="0"/>
              </a:rPr>
              <a:t>(Jimi Hendrix Licensor)</a:t>
            </a:r>
            <a:endParaRPr lang="en-US" sz="1000" dirty="0">
              <a:latin typeface="Arial" pitchFamily="34" charset="0"/>
              <a:ea typeface="나눔고딕 ExtraBold" pitchFamily="50" charset="-127"/>
              <a:cs typeface="Arial" pitchFamily="34" charset="0"/>
            </a:endParaRPr>
          </a:p>
        </p:txBody>
      </p:sp>
      <p:sp>
        <p:nvSpPr>
          <p:cNvPr id="38" name="TextBox 37"/>
          <p:cNvSpPr txBox="1"/>
          <p:nvPr/>
        </p:nvSpPr>
        <p:spPr>
          <a:xfrm>
            <a:off x="1028700" y="5402759"/>
            <a:ext cx="990600" cy="769441"/>
          </a:xfrm>
          <a:prstGeom prst="rect">
            <a:avLst/>
          </a:prstGeom>
          <a:noFill/>
        </p:spPr>
        <p:txBody>
          <a:bodyPr wrap="square" rtlCol="0">
            <a:spAutoFit/>
          </a:bodyPr>
          <a:lstStyle/>
          <a:p>
            <a:r>
              <a:rPr lang="en-US" sz="4400" b="1" dirty="0" smtClean="0">
                <a:solidFill>
                  <a:schemeClr val="bg1">
                    <a:lumMod val="75000"/>
                  </a:schemeClr>
                </a:solidFill>
                <a:latin typeface="Times New Roman" pitchFamily="18" charset="0"/>
                <a:cs typeface="Times New Roman" pitchFamily="18" charset="0"/>
              </a:rPr>
              <a:t>05</a:t>
            </a:r>
            <a:endParaRPr lang="en-US" sz="4400" b="1" dirty="0">
              <a:solidFill>
                <a:schemeClr val="bg1">
                  <a:lumMod val="75000"/>
                </a:schemeClr>
              </a:solidFill>
              <a:latin typeface="Times New Roman" pitchFamily="18" charset="0"/>
              <a:cs typeface="Times New Roman" pitchFamily="18" charset="0"/>
            </a:endParaRPr>
          </a:p>
        </p:txBody>
      </p:sp>
      <p:cxnSp>
        <p:nvCxnSpPr>
          <p:cNvPr id="49" name="Straight Arrow Connector 48"/>
          <p:cNvCxnSpPr>
            <a:stCxn id="36" idx="2"/>
            <a:endCxn id="47" idx="0"/>
          </p:cNvCxnSpPr>
          <p:nvPr/>
        </p:nvCxnSpPr>
        <p:spPr>
          <a:xfrm rot="5400000">
            <a:off x="2887980" y="2004060"/>
            <a:ext cx="320040" cy="1588"/>
          </a:xfrm>
          <a:prstGeom prst="straightConnector1">
            <a:avLst/>
          </a:prstGeom>
          <a:ln w="12700">
            <a:solidFill>
              <a:srgbClr val="008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rot="5400000">
            <a:off x="2888774" y="3131026"/>
            <a:ext cx="320040" cy="1588"/>
          </a:xfrm>
          <a:prstGeom prst="straightConnector1">
            <a:avLst/>
          </a:prstGeom>
          <a:ln w="12700">
            <a:solidFill>
              <a:srgbClr val="008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rot="5400000">
            <a:off x="2888774" y="4274026"/>
            <a:ext cx="320040" cy="1588"/>
          </a:xfrm>
          <a:prstGeom prst="straightConnector1">
            <a:avLst/>
          </a:prstGeom>
          <a:ln w="12700">
            <a:solidFill>
              <a:srgbClr val="008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5400000">
            <a:off x="2888774" y="5417026"/>
            <a:ext cx="320040" cy="1588"/>
          </a:xfrm>
          <a:prstGeom prst="straightConnector1">
            <a:avLst/>
          </a:prstGeom>
          <a:ln w="12700">
            <a:solidFill>
              <a:srgbClr val="008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47" idx="3"/>
            <a:endCxn id="41" idx="1"/>
          </p:cNvCxnSpPr>
          <p:nvPr/>
        </p:nvCxnSpPr>
        <p:spPr>
          <a:xfrm>
            <a:off x="4343400" y="2575560"/>
            <a:ext cx="533400" cy="1588"/>
          </a:xfrm>
          <a:prstGeom prst="straightConnector1">
            <a:avLst/>
          </a:prstGeom>
          <a:ln w="12700">
            <a:solidFill>
              <a:srgbClr val="008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4343400" y="3733800"/>
            <a:ext cx="533400" cy="1588"/>
          </a:xfrm>
          <a:prstGeom prst="straightConnector1">
            <a:avLst/>
          </a:prstGeom>
          <a:ln w="12700">
            <a:solidFill>
              <a:srgbClr val="008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www.purlehazeproperties.com</a:t>
            </a:r>
            <a:endParaRPr lang="en-US" dirty="0"/>
          </a:p>
        </p:txBody>
      </p:sp>
      <p:sp>
        <p:nvSpPr>
          <p:cNvPr id="3" name="Slide Number Placeholder 2"/>
          <p:cNvSpPr>
            <a:spLocks noGrp="1"/>
          </p:cNvSpPr>
          <p:nvPr>
            <p:ph type="sldNum" sz="quarter" idx="12"/>
          </p:nvPr>
        </p:nvSpPr>
        <p:spPr/>
        <p:txBody>
          <a:bodyPr/>
          <a:lstStyle/>
          <a:p>
            <a:fld id="{F55C50A9-44CF-4968-B481-C4C34B62CCCD}" type="slidenum">
              <a:rPr lang="en-US" smtClean="0"/>
              <a:pPr/>
              <a:t>15</a:t>
            </a:fld>
            <a:endParaRPr lang="en-US" dirty="0"/>
          </a:p>
        </p:txBody>
      </p:sp>
      <p:grpSp>
        <p:nvGrpSpPr>
          <p:cNvPr id="17" name="그룹 127"/>
          <p:cNvGrpSpPr/>
          <p:nvPr/>
        </p:nvGrpSpPr>
        <p:grpSpPr>
          <a:xfrm>
            <a:off x="1507882" y="1875972"/>
            <a:ext cx="7636118" cy="3991428"/>
            <a:chOff x="4555882" y="2250946"/>
            <a:chExt cx="7636118" cy="3991428"/>
          </a:xfrm>
        </p:grpSpPr>
        <p:sp>
          <p:nvSpPr>
            <p:cNvPr id="18" name="직사각형 8"/>
            <p:cNvSpPr/>
            <p:nvPr/>
          </p:nvSpPr>
          <p:spPr>
            <a:xfrm>
              <a:off x="10535714" y="3145577"/>
              <a:ext cx="1163091" cy="1238720"/>
            </a:xfrm>
            <a:custGeom>
              <a:avLst/>
              <a:gdLst>
                <a:gd name="connsiteX0" fmla="*/ 0 w 696686"/>
                <a:gd name="connsiteY0" fmla="*/ 0 h 1262743"/>
                <a:gd name="connsiteX1" fmla="*/ 696686 w 696686"/>
                <a:gd name="connsiteY1" fmla="*/ 0 h 1262743"/>
                <a:gd name="connsiteX2" fmla="*/ 696686 w 696686"/>
                <a:gd name="connsiteY2" fmla="*/ 1262743 h 1262743"/>
                <a:gd name="connsiteX3" fmla="*/ 0 w 696686"/>
                <a:gd name="connsiteY3" fmla="*/ 1262743 h 1262743"/>
                <a:gd name="connsiteX4" fmla="*/ 0 w 696686"/>
                <a:gd name="connsiteY4" fmla="*/ 0 h 1262743"/>
                <a:gd name="connsiteX0" fmla="*/ 0 w 1239611"/>
                <a:gd name="connsiteY0" fmla="*/ 142875 h 1262743"/>
                <a:gd name="connsiteX1" fmla="*/ 1239611 w 1239611"/>
                <a:gd name="connsiteY1" fmla="*/ 0 h 1262743"/>
                <a:gd name="connsiteX2" fmla="*/ 1239611 w 1239611"/>
                <a:gd name="connsiteY2" fmla="*/ 1262743 h 1262743"/>
                <a:gd name="connsiteX3" fmla="*/ 542925 w 1239611"/>
                <a:gd name="connsiteY3" fmla="*/ 1262743 h 1262743"/>
                <a:gd name="connsiteX4" fmla="*/ 0 w 1239611"/>
                <a:gd name="connsiteY4" fmla="*/ 142875 h 1262743"/>
                <a:gd name="connsiteX0" fmla="*/ 0 w 1239611"/>
                <a:gd name="connsiteY0" fmla="*/ 142875 h 1272268"/>
                <a:gd name="connsiteX1" fmla="*/ 1239611 w 1239611"/>
                <a:gd name="connsiteY1" fmla="*/ 0 h 1272268"/>
                <a:gd name="connsiteX2" fmla="*/ 1239611 w 1239611"/>
                <a:gd name="connsiteY2" fmla="*/ 1262743 h 1272268"/>
                <a:gd name="connsiteX3" fmla="*/ 9525 w 1239611"/>
                <a:gd name="connsiteY3" fmla="*/ 1272268 h 1272268"/>
                <a:gd name="connsiteX4" fmla="*/ 0 w 1239611"/>
                <a:gd name="connsiteY4" fmla="*/ 142875 h 1272268"/>
                <a:gd name="connsiteX0" fmla="*/ 34018 w 1273629"/>
                <a:gd name="connsiteY0" fmla="*/ 142875 h 1417411"/>
                <a:gd name="connsiteX1" fmla="*/ 1273629 w 1273629"/>
                <a:gd name="connsiteY1" fmla="*/ 0 h 1417411"/>
                <a:gd name="connsiteX2" fmla="*/ 1273629 w 1273629"/>
                <a:gd name="connsiteY2" fmla="*/ 1262743 h 1417411"/>
                <a:gd name="connsiteX3" fmla="*/ 0 w 1273629"/>
                <a:gd name="connsiteY3" fmla="*/ 1417411 h 1417411"/>
                <a:gd name="connsiteX4" fmla="*/ 34018 w 1273629"/>
                <a:gd name="connsiteY4" fmla="*/ 142875 h 1417411"/>
                <a:gd name="connsiteX0" fmla="*/ 34018 w 1346200"/>
                <a:gd name="connsiteY0" fmla="*/ 142875 h 1436915"/>
                <a:gd name="connsiteX1" fmla="*/ 1273629 w 1346200"/>
                <a:gd name="connsiteY1" fmla="*/ 0 h 1436915"/>
                <a:gd name="connsiteX2" fmla="*/ 1346200 w 1346200"/>
                <a:gd name="connsiteY2" fmla="*/ 1436915 h 1436915"/>
                <a:gd name="connsiteX3" fmla="*/ 0 w 1346200"/>
                <a:gd name="connsiteY3" fmla="*/ 1417411 h 1436915"/>
                <a:gd name="connsiteX4" fmla="*/ 34018 w 1346200"/>
                <a:gd name="connsiteY4" fmla="*/ 142875 h 1436915"/>
                <a:gd name="connsiteX0" fmla="*/ 0 w 1471839"/>
                <a:gd name="connsiteY0" fmla="*/ 0 h 1497240"/>
                <a:gd name="connsiteX1" fmla="*/ 1399268 w 1471839"/>
                <a:gd name="connsiteY1" fmla="*/ 60325 h 1497240"/>
                <a:gd name="connsiteX2" fmla="*/ 1471839 w 1471839"/>
                <a:gd name="connsiteY2" fmla="*/ 1497240 h 1497240"/>
                <a:gd name="connsiteX3" fmla="*/ 125639 w 1471839"/>
                <a:gd name="connsiteY3" fmla="*/ 1477736 h 1497240"/>
                <a:gd name="connsiteX4" fmla="*/ 0 w 1471839"/>
                <a:gd name="connsiteY4" fmla="*/ 0 h 1497240"/>
                <a:gd name="connsiteX0" fmla="*/ 0 w 1471839"/>
                <a:gd name="connsiteY0" fmla="*/ 70304 h 1567544"/>
                <a:gd name="connsiteX1" fmla="*/ 1428296 w 1471839"/>
                <a:gd name="connsiteY1" fmla="*/ 0 h 1567544"/>
                <a:gd name="connsiteX2" fmla="*/ 1471839 w 1471839"/>
                <a:gd name="connsiteY2" fmla="*/ 1567544 h 1567544"/>
                <a:gd name="connsiteX3" fmla="*/ 125639 w 1471839"/>
                <a:gd name="connsiteY3" fmla="*/ 1548040 h 1567544"/>
                <a:gd name="connsiteX4" fmla="*/ 0 w 1471839"/>
                <a:gd name="connsiteY4" fmla="*/ 70304 h 156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1839" h="1567544">
                  <a:moveTo>
                    <a:pt x="0" y="70304"/>
                  </a:moveTo>
                  <a:lnTo>
                    <a:pt x="1428296" y="0"/>
                  </a:lnTo>
                  <a:lnTo>
                    <a:pt x="1471839" y="1567544"/>
                  </a:lnTo>
                  <a:lnTo>
                    <a:pt x="125639" y="1548040"/>
                  </a:lnTo>
                  <a:lnTo>
                    <a:pt x="0" y="70304"/>
                  </a:lnTo>
                  <a:close/>
                </a:path>
              </a:pathLst>
            </a:custGeom>
            <a:solidFill>
              <a:srgbClr val="26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0"/>
            <p:cNvSpPr/>
            <p:nvPr/>
          </p:nvSpPr>
          <p:spPr>
            <a:xfrm>
              <a:off x="10540015" y="5078925"/>
              <a:ext cx="1193199" cy="1163449"/>
            </a:xfrm>
            <a:custGeom>
              <a:avLst/>
              <a:gdLst>
                <a:gd name="connsiteX0" fmla="*/ 0 w 696686"/>
                <a:gd name="connsiteY0" fmla="*/ 0 h 1262743"/>
                <a:gd name="connsiteX1" fmla="*/ 696686 w 696686"/>
                <a:gd name="connsiteY1" fmla="*/ 0 h 1262743"/>
                <a:gd name="connsiteX2" fmla="*/ 696686 w 696686"/>
                <a:gd name="connsiteY2" fmla="*/ 1262743 h 1262743"/>
                <a:gd name="connsiteX3" fmla="*/ 0 w 696686"/>
                <a:gd name="connsiteY3" fmla="*/ 1262743 h 1262743"/>
                <a:gd name="connsiteX4" fmla="*/ 0 w 696686"/>
                <a:gd name="connsiteY4" fmla="*/ 0 h 1262743"/>
                <a:gd name="connsiteX0" fmla="*/ 0 w 1277711"/>
                <a:gd name="connsiteY0" fmla="*/ 0 h 1396093"/>
                <a:gd name="connsiteX1" fmla="*/ 1277711 w 1277711"/>
                <a:gd name="connsiteY1" fmla="*/ 133350 h 1396093"/>
                <a:gd name="connsiteX2" fmla="*/ 1277711 w 1277711"/>
                <a:gd name="connsiteY2" fmla="*/ 1396093 h 1396093"/>
                <a:gd name="connsiteX3" fmla="*/ 581025 w 1277711"/>
                <a:gd name="connsiteY3" fmla="*/ 1396093 h 1396093"/>
                <a:gd name="connsiteX4" fmla="*/ 0 w 1277711"/>
                <a:gd name="connsiteY4" fmla="*/ 0 h 1396093"/>
                <a:gd name="connsiteX0" fmla="*/ 9525 w 1287236"/>
                <a:gd name="connsiteY0" fmla="*/ 0 h 1396093"/>
                <a:gd name="connsiteX1" fmla="*/ 1287236 w 1287236"/>
                <a:gd name="connsiteY1" fmla="*/ 133350 h 1396093"/>
                <a:gd name="connsiteX2" fmla="*/ 1287236 w 1287236"/>
                <a:gd name="connsiteY2" fmla="*/ 1396093 h 1396093"/>
                <a:gd name="connsiteX3" fmla="*/ 0 w 1287236"/>
                <a:gd name="connsiteY3" fmla="*/ 1110343 h 1396093"/>
                <a:gd name="connsiteX4" fmla="*/ 9525 w 1287236"/>
                <a:gd name="connsiteY4" fmla="*/ 0 h 1396093"/>
                <a:gd name="connsiteX0" fmla="*/ 9525 w 1287236"/>
                <a:gd name="connsiteY0" fmla="*/ 0 h 1396093"/>
                <a:gd name="connsiteX1" fmla="*/ 1287236 w 1287236"/>
                <a:gd name="connsiteY1" fmla="*/ 133350 h 1396093"/>
                <a:gd name="connsiteX2" fmla="*/ 1287236 w 1287236"/>
                <a:gd name="connsiteY2" fmla="*/ 1396093 h 1396093"/>
                <a:gd name="connsiteX3" fmla="*/ 0 w 1287236"/>
                <a:gd name="connsiteY3" fmla="*/ 1119868 h 1396093"/>
                <a:gd name="connsiteX4" fmla="*/ 9525 w 1287236"/>
                <a:gd name="connsiteY4" fmla="*/ 0 h 1396093"/>
                <a:gd name="connsiteX0" fmla="*/ 85725 w 1363436"/>
                <a:gd name="connsiteY0" fmla="*/ 0 h 1396093"/>
                <a:gd name="connsiteX1" fmla="*/ 1363436 w 1363436"/>
                <a:gd name="connsiteY1" fmla="*/ 133350 h 1396093"/>
                <a:gd name="connsiteX2" fmla="*/ 1363436 w 1363436"/>
                <a:gd name="connsiteY2" fmla="*/ 1396093 h 1396093"/>
                <a:gd name="connsiteX3" fmla="*/ 0 w 1363436"/>
                <a:gd name="connsiteY3" fmla="*/ 1119868 h 1396093"/>
                <a:gd name="connsiteX4" fmla="*/ 85725 w 1363436"/>
                <a:gd name="connsiteY4" fmla="*/ 0 h 1396093"/>
                <a:gd name="connsiteX0" fmla="*/ 85725 w 1363436"/>
                <a:gd name="connsiteY0" fmla="*/ 0 h 1370693"/>
                <a:gd name="connsiteX1" fmla="*/ 1363436 w 1363436"/>
                <a:gd name="connsiteY1" fmla="*/ 107950 h 1370693"/>
                <a:gd name="connsiteX2" fmla="*/ 1363436 w 1363436"/>
                <a:gd name="connsiteY2" fmla="*/ 1370693 h 1370693"/>
                <a:gd name="connsiteX3" fmla="*/ 0 w 1363436"/>
                <a:gd name="connsiteY3" fmla="*/ 1094468 h 1370693"/>
                <a:gd name="connsiteX4" fmla="*/ 85725 w 1363436"/>
                <a:gd name="connsiteY4" fmla="*/ 0 h 1370693"/>
                <a:gd name="connsiteX0" fmla="*/ 27668 w 1363436"/>
                <a:gd name="connsiteY0" fmla="*/ 0 h 1428750"/>
                <a:gd name="connsiteX1" fmla="*/ 1363436 w 1363436"/>
                <a:gd name="connsiteY1" fmla="*/ 166007 h 1428750"/>
                <a:gd name="connsiteX2" fmla="*/ 1363436 w 1363436"/>
                <a:gd name="connsiteY2" fmla="*/ 1428750 h 1428750"/>
                <a:gd name="connsiteX3" fmla="*/ 0 w 1363436"/>
                <a:gd name="connsiteY3" fmla="*/ 1152525 h 1428750"/>
                <a:gd name="connsiteX4" fmla="*/ 27668 w 1363436"/>
                <a:gd name="connsiteY4" fmla="*/ 0 h 1428750"/>
                <a:gd name="connsiteX0" fmla="*/ 0 w 1379310"/>
                <a:gd name="connsiteY0" fmla="*/ 0 h 1385207"/>
                <a:gd name="connsiteX1" fmla="*/ 1379310 w 1379310"/>
                <a:gd name="connsiteY1" fmla="*/ 122464 h 1385207"/>
                <a:gd name="connsiteX2" fmla="*/ 1379310 w 1379310"/>
                <a:gd name="connsiteY2" fmla="*/ 1385207 h 1385207"/>
                <a:gd name="connsiteX3" fmla="*/ 15874 w 1379310"/>
                <a:gd name="connsiteY3" fmla="*/ 1108982 h 1385207"/>
                <a:gd name="connsiteX4" fmla="*/ 0 w 1379310"/>
                <a:gd name="connsiteY4" fmla="*/ 0 h 1385207"/>
                <a:gd name="connsiteX0" fmla="*/ 0 w 1393825"/>
                <a:gd name="connsiteY0" fmla="*/ 0 h 1472292"/>
                <a:gd name="connsiteX1" fmla="*/ 1393825 w 1393825"/>
                <a:gd name="connsiteY1" fmla="*/ 209549 h 1472292"/>
                <a:gd name="connsiteX2" fmla="*/ 1393825 w 1393825"/>
                <a:gd name="connsiteY2" fmla="*/ 1472292 h 1472292"/>
                <a:gd name="connsiteX3" fmla="*/ 30389 w 1393825"/>
                <a:gd name="connsiteY3" fmla="*/ 1196067 h 1472292"/>
                <a:gd name="connsiteX4" fmla="*/ 0 w 1393825"/>
                <a:gd name="connsiteY4" fmla="*/ 0 h 1472292"/>
                <a:gd name="connsiteX0" fmla="*/ 0 w 1509940"/>
                <a:gd name="connsiteY0" fmla="*/ 0 h 1472292"/>
                <a:gd name="connsiteX1" fmla="*/ 1509940 w 1509940"/>
                <a:gd name="connsiteY1" fmla="*/ 122463 h 1472292"/>
                <a:gd name="connsiteX2" fmla="*/ 1393825 w 1509940"/>
                <a:gd name="connsiteY2" fmla="*/ 1472292 h 1472292"/>
                <a:gd name="connsiteX3" fmla="*/ 30389 w 1509940"/>
                <a:gd name="connsiteY3" fmla="*/ 1196067 h 1472292"/>
                <a:gd name="connsiteX4" fmla="*/ 0 w 1509940"/>
                <a:gd name="connsiteY4" fmla="*/ 0 h 1472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9940" h="1472292">
                  <a:moveTo>
                    <a:pt x="0" y="0"/>
                  </a:moveTo>
                  <a:lnTo>
                    <a:pt x="1509940" y="122463"/>
                  </a:lnTo>
                  <a:lnTo>
                    <a:pt x="1393825" y="1472292"/>
                  </a:lnTo>
                  <a:lnTo>
                    <a:pt x="30389" y="1196067"/>
                  </a:lnTo>
                  <a:lnTo>
                    <a:pt x="0" y="0"/>
                  </a:lnTo>
                  <a:close/>
                </a:path>
              </a:pathLst>
            </a:cu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2"/>
            <p:cNvSpPr/>
            <p:nvPr/>
          </p:nvSpPr>
          <p:spPr>
            <a:xfrm>
              <a:off x="11641458" y="2250946"/>
              <a:ext cx="550542" cy="9978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3"/>
            <p:cNvSpPr/>
            <p:nvPr/>
          </p:nvSpPr>
          <p:spPr>
            <a:xfrm>
              <a:off x="11641458" y="3248803"/>
              <a:ext cx="550542" cy="997857"/>
            </a:xfrm>
            <a:prstGeom prst="rect">
              <a:avLst/>
            </a:prstGeom>
            <a:solidFill>
              <a:srgbClr val="324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4"/>
            <p:cNvSpPr/>
            <p:nvPr/>
          </p:nvSpPr>
          <p:spPr>
            <a:xfrm>
              <a:off x="11641458" y="4246660"/>
              <a:ext cx="550542" cy="997857"/>
            </a:xfrm>
            <a:prstGeom prst="rect">
              <a:avLst/>
            </a:prstGeom>
            <a:solidFill>
              <a:srgbClr val="C1A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5"/>
            <p:cNvSpPr/>
            <p:nvPr/>
          </p:nvSpPr>
          <p:spPr>
            <a:xfrm>
              <a:off x="11641458" y="5244517"/>
              <a:ext cx="550542" cy="997857"/>
            </a:xfrm>
            <a:prstGeom prst="rect">
              <a:avLst/>
            </a:pr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7"/>
            <p:cNvSpPr/>
            <p:nvPr/>
          </p:nvSpPr>
          <p:spPr>
            <a:xfrm>
              <a:off x="10651843" y="2250947"/>
              <a:ext cx="989613" cy="1116138"/>
            </a:xfrm>
            <a:custGeom>
              <a:avLst/>
              <a:gdLst>
                <a:gd name="connsiteX0" fmla="*/ 0 w 696686"/>
                <a:gd name="connsiteY0" fmla="*/ 0 h 1262743"/>
                <a:gd name="connsiteX1" fmla="*/ 696686 w 696686"/>
                <a:gd name="connsiteY1" fmla="*/ 0 h 1262743"/>
                <a:gd name="connsiteX2" fmla="*/ 696686 w 696686"/>
                <a:gd name="connsiteY2" fmla="*/ 1262743 h 1262743"/>
                <a:gd name="connsiteX3" fmla="*/ 0 w 696686"/>
                <a:gd name="connsiteY3" fmla="*/ 1262743 h 1262743"/>
                <a:gd name="connsiteX4" fmla="*/ 0 w 696686"/>
                <a:gd name="connsiteY4" fmla="*/ 0 h 1262743"/>
                <a:gd name="connsiteX0" fmla="*/ 0 w 1190171"/>
                <a:gd name="connsiteY0" fmla="*/ 290286 h 1262743"/>
                <a:gd name="connsiteX1" fmla="*/ 1190171 w 1190171"/>
                <a:gd name="connsiteY1" fmla="*/ 0 h 1262743"/>
                <a:gd name="connsiteX2" fmla="*/ 1190171 w 1190171"/>
                <a:gd name="connsiteY2" fmla="*/ 1262743 h 1262743"/>
                <a:gd name="connsiteX3" fmla="*/ 493485 w 1190171"/>
                <a:gd name="connsiteY3" fmla="*/ 1262743 h 1262743"/>
                <a:gd name="connsiteX4" fmla="*/ 0 w 1190171"/>
                <a:gd name="connsiteY4" fmla="*/ 290286 h 1262743"/>
                <a:gd name="connsiteX0" fmla="*/ 14515 w 1204686"/>
                <a:gd name="connsiteY0" fmla="*/ 290286 h 1393372"/>
                <a:gd name="connsiteX1" fmla="*/ 1204686 w 1204686"/>
                <a:gd name="connsiteY1" fmla="*/ 0 h 1393372"/>
                <a:gd name="connsiteX2" fmla="*/ 1204686 w 1204686"/>
                <a:gd name="connsiteY2" fmla="*/ 1262743 h 1393372"/>
                <a:gd name="connsiteX3" fmla="*/ 0 w 1204686"/>
                <a:gd name="connsiteY3" fmla="*/ 1393372 h 1393372"/>
                <a:gd name="connsiteX4" fmla="*/ 14515 w 1204686"/>
                <a:gd name="connsiteY4" fmla="*/ 290286 h 1393372"/>
                <a:gd name="connsiteX0" fmla="*/ 4990 w 1204686"/>
                <a:gd name="connsiteY0" fmla="*/ 271236 h 1393372"/>
                <a:gd name="connsiteX1" fmla="*/ 1204686 w 1204686"/>
                <a:gd name="connsiteY1" fmla="*/ 0 h 1393372"/>
                <a:gd name="connsiteX2" fmla="*/ 1204686 w 1204686"/>
                <a:gd name="connsiteY2" fmla="*/ 1262743 h 1393372"/>
                <a:gd name="connsiteX3" fmla="*/ 0 w 1204686"/>
                <a:gd name="connsiteY3" fmla="*/ 1393372 h 1393372"/>
                <a:gd name="connsiteX4" fmla="*/ 4990 w 1204686"/>
                <a:gd name="connsiteY4" fmla="*/ 271236 h 1393372"/>
                <a:gd name="connsiteX0" fmla="*/ 112 w 1218858"/>
                <a:gd name="connsiteY0" fmla="*/ 290286 h 1393372"/>
                <a:gd name="connsiteX1" fmla="*/ 1218858 w 1218858"/>
                <a:gd name="connsiteY1" fmla="*/ 0 h 1393372"/>
                <a:gd name="connsiteX2" fmla="*/ 1218858 w 1218858"/>
                <a:gd name="connsiteY2" fmla="*/ 1262743 h 1393372"/>
                <a:gd name="connsiteX3" fmla="*/ 14172 w 1218858"/>
                <a:gd name="connsiteY3" fmla="*/ 1393372 h 1393372"/>
                <a:gd name="connsiteX4" fmla="*/ 112 w 1218858"/>
                <a:gd name="connsiteY4" fmla="*/ 290286 h 1393372"/>
                <a:gd name="connsiteX0" fmla="*/ 33565 w 1252311"/>
                <a:gd name="connsiteY0" fmla="*/ 290286 h 1412422"/>
                <a:gd name="connsiteX1" fmla="*/ 1252311 w 1252311"/>
                <a:gd name="connsiteY1" fmla="*/ 0 h 1412422"/>
                <a:gd name="connsiteX2" fmla="*/ 1252311 w 1252311"/>
                <a:gd name="connsiteY2" fmla="*/ 1262743 h 1412422"/>
                <a:gd name="connsiteX3" fmla="*/ 0 w 1252311"/>
                <a:gd name="connsiteY3" fmla="*/ 1412422 h 1412422"/>
                <a:gd name="connsiteX4" fmla="*/ 33565 w 1252311"/>
                <a:gd name="connsiteY4" fmla="*/ 290286 h 1412422"/>
                <a:gd name="connsiteX0" fmla="*/ 46265 w 1252311"/>
                <a:gd name="connsiteY0" fmla="*/ 264886 h 1412422"/>
                <a:gd name="connsiteX1" fmla="*/ 1252311 w 1252311"/>
                <a:gd name="connsiteY1" fmla="*/ 0 h 1412422"/>
                <a:gd name="connsiteX2" fmla="*/ 1252311 w 1252311"/>
                <a:gd name="connsiteY2" fmla="*/ 1262743 h 1412422"/>
                <a:gd name="connsiteX3" fmla="*/ 0 w 1252311"/>
                <a:gd name="connsiteY3" fmla="*/ 1412422 h 1412422"/>
                <a:gd name="connsiteX4" fmla="*/ 46265 w 1252311"/>
                <a:gd name="connsiteY4" fmla="*/ 264886 h 1412422"/>
                <a:gd name="connsiteX0" fmla="*/ 8165 w 1252311"/>
                <a:gd name="connsiteY0" fmla="*/ 264886 h 1412422"/>
                <a:gd name="connsiteX1" fmla="*/ 1252311 w 1252311"/>
                <a:gd name="connsiteY1" fmla="*/ 0 h 1412422"/>
                <a:gd name="connsiteX2" fmla="*/ 1252311 w 1252311"/>
                <a:gd name="connsiteY2" fmla="*/ 1262743 h 1412422"/>
                <a:gd name="connsiteX3" fmla="*/ 0 w 1252311"/>
                <a:gd name="connsiteY3" fmla="*/ 1412422 h 1412422"/>
                <a:gd name="connsiteX4" fmla="*/ 8165 w 1252311"/>
                <a:gd name="connsiteY4" fmla="*/ 264886 h 1412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2311" h="1412422">
                  <a:moveTo>
                    <a:pt x="8165" y="264886"/>
                  </a:moveTo>
                  <a:lnTo>
                    <a:pt x="1252311" y="0"/>
                  </a:lnTo>
                  <a:lnTo>
                    <a:pt x="1252311" y="1262743"/>
                  </a:lnTo>
                  <a:lnTo>
                    <a:pt x="0" y="1412422"/>
                  </a:lnTo>
                  <a:cubicBezTo>
                    <a:pt x="1663" y="1038377"/>
                    <a:pt x="6502" y="638931"/>
                    <a:pt x="8165" y="264886"/>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9"/>
            <p:cNvSpPr/>
            <p:nvPr/>
          </p:nvSpPr>
          <p:spPr>
            <a:xfrm>
              <a:off x="10639299" y="4246660"/>
              <a:ext cx="1002158" cy="997857"/>
            </a:xfrm>
            <a:custGeom>
              <a:avLst/>
              <a:gdLst>
                <a:gd name="connsiteX0" fmla="*/ 0 w 696686"/>
                <a:gd name="connsiteY0" fmla="*/ 0 h 1262743"/>
                <a:gd name="connsiteX1" fmla="*/ 696686 w 696686"/>
                <a:gd name="connsiteY1" fmla="*/ 0 h 1262743"/>
                <a:gd name="connsiteX2" fmla="*/ 696686 w 696686"/>
                <a:gd name="connsiteY2" fmla="*/ 1262743 h 1262743"/>
                <a:gd name="connsiteX3" fmla="*/ 0 w 696686"/>
                <a:gd name="connsiteY3" fmla="*/ 1262743 h 1262743"/>
                <a:gd name="connsiteX4" fmla="*/ 0 w 696686"/>
                <a:gd name="connsiteY4" fmla="*/ 0 h 1262743"/>
                <a:gd name="connsiteX0" fmla="*/ 0 w 1268186"/>
                <a:gd name="connsiteY0" fmla="*/ 9525 h 1262743"/>
                <a:gd name="connsiteX1" fmla="*/ 1268186 w 1268186"/>
                <a:gd name="connsiteY1" fmla="*/ 0 h 1262743"/>
                <a:gd name="connsiteX2" fmla="*/ 1268186 w 1268186"/>
                <a:gd name="connsiteY2" fmla="*/ 1262743 h 1262743"/>
                <a:gd name="connsiteX3" fmla="*/ 571500 w 1268186"/>
                <a:gd name="connsiteY3" fmla="*/ 1262743 h 1262743"/>
                <a:gd name="connsiteX4" fmla="*/ 0 w 1268186"/>
                <a:gd name="connsiteY4" fmla="*/ 9525 h 1262743"/>
                <a:gd name="connsiteX0" fmla="*/ 0 w 1268186"/>
                <a:gd name="connsiteY0" fmla="*/ 9525 h 1262743"/>
                <a:gd name="connsiteX1" fmla="*/ 1268186 w 1268186"/>
                <a:gd name="connsiteY1" fmla="*/ 0 h 1262743"/>
                <a:gd name="connsiteX2" fmla="*/ 1268186 w 1268186"/>
                <a:gd name="connsiteY2" fmla="*/ 1262743 h 1262743"/>
                <a:gd name="connsiteX3" fmla="*/ 0 w 1268186"/>
                <a:gd name="connsiteY3" fmla="*/ 1129393 h 1262743"/>
                <a:gd name="connsiteX4" fmla="*/ 0 w 1268186"/>
                <a:gd name="connsiteY4" fmla="*/ 9525 h 1262743"/>
                <a:gd name="connsiteX0" fmla="*/ 0 w 1268186"/>
                <a:gd name="connsiteY0" fmla="*/ 9525 h 1262743"/>
                <a:gd name="connsiteX1" fmla="*/ 1268186 w 1268186"/>
                <a:gd name="connsiteY1" fmla="*/ 0 h 1262743"/>
                <a:gd name="connsiteX2" fmla="*/ 1268186 w 1268186"/>
                <a:gd name="connsiteY2" fmla="*/ 1262743 h 1262743"/>
                <a:gd name="connsiteX3" fmla="*/ 38100 w 1268186"/>
                <a:gd name="connsiteY3" fmla="*/ 1148443 h 1262743"/>
                <a:gd name="connsiteX4" fmla="*/ 0 w 1268186"/>
                <a:gd name="connsiteY4" fmla="*/ 9525 h 1262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186" h="1262743">
                  <a:moveTo>
                    <a:pt x="0" y="9525"/>
                  </a:moveTo>
                  <a:lnTo>
                    <a:pt x="1268186" y="0"/>
                  </a:lnTo>
                  <a:lnTo>
                    <a:pt x="1268186" y="1262743"/>
                  </a:lnTo>
                  <a:lnTo>
                    <a:pt x="38100" y="1148443"/>
                  </a:lnTo>
                  <a:lnTo>
                    <a:pt x="0" y="9525"/>
                  </a:lnTo>
                  <a:close/>
                </a:path>
              </a:pathLst>
            </a:custGeom>
            <a:solidFill>
              <a:srgbClr val="786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25"/>
            <p:cNvSpPr/>
            <p:nvPr/>
          </p:nvSpPr>
          <p:spPr>
            <a:xfrm>
              <a:off x="4555882" y="2468869"/>
              <a:ext cx="6133159" cy="894985"/>
            </a:xfrm>
            <a:custGeom>
              <a:avLst/>
              <a:gdLst>
                <a:gd name="connsiteX0" fmla="*/ 870857 w 7203676"/>
                <a:gd name="connsiteY0" fmla="*/ 0 h 1051201"/>
                <a:gd name="connsiteX1" fmla="*/ 7203676 w 7203676"/>
                <a:gd name="connsiteY1" fmla="*/ 0 h 1051201"/>
                <a:gd name="connsiteX2" fmla="*/ 7203676 w 7203676"/>
                <a:gd name="connsiteY2" fmla="*/ 1050785 h 1051201"/>
                <a:gd name="connsiteX3" fmla="*/ 885371 w 7203676"/>
                <a:gd name="connsiteY3" fmla="*/ 1050785 h 1051201"/>
                <a:gd name="connsiteX4" fmla="*/ 885371 w 7203676"/>
                <a:gd name="connsiteY4" fmla="*/ 1051201 h 1051201"/>
                <a:gd name="connsiteX5" fmla="*/ 884671 w 7203676"/>
                <a:gd name="connsiteY5" fmla="*/ 1050785 h 1051201"/>
                <a:gd name="connsiteX6" fmla="*/ 870857 w 7203676"/>
                <a:gd name="connsiteY6" fmla="*/ 1050785 h 1051201"/>
                <a:gd name="connsiteX7" fmla="*/ 870857 w 7203676"/>
                <a:gd name="connsiteY7" fmla="*/ 1042585 h 1051201"/>
                <a:gd name="connsiteX8" fmla="*/ 0 w 7203676"/>
                <a:gd name="connsiteY8" fmla="*/ 525601 h 1051201"/>
                <a:gd name="connsiteX9" fmla="*/ 870857 w 7203676"/>
                <a:gd name="connsiteY9" fmla="*/ 8617 h 1051201"/>
                <a:gd name="connsiteX0" fmla="*/ 870857 w 7203676"/>
                <a:gd name="connsiteY0" fmla="*/ 0 h 1051201"/>
                <a:gd name="connsiteX1" fmla="*/ 7203676 w 7203676"/>
                <a:gd name="connsiteY1" fmla="*/ 0 h 1051201"/>
                <a:gd name="connsiteX2" fmla="*/ 7203676 w 7203676"/>
                <a:gd name="connsiteY2" fmla="*/ 1050785 h 1051201"/>
                <a:gd name="connsiteX3" fmla="*/ 885371 w 7203676"/>
                <a:gd name="connsiteY3" fmla="*/ 1050785 h 1051201"/>
                <a:gd name="connsiteX4" fmla="*/ 885371 w 7203676"/>
                <a:gd name="connsiteY4" fmla="*/ 1051201 h 1051201"/>
                <a:gd name="connsiteX5" fmla="*/ 884671 w 7203676"/>
                <a:gd name="connsiteY5" fmla="*/ 1050785 h 1051201"/>
                <a:gd name="connsiteX6" fmla="*/ 870857 w 7203676"/>
                <a:gd name="connsiteY6" fmla="*/ 1050785 h 1051201"/>
                <a:gd name="connsiteX7" fmla="*/ 0 w 7203676"/>
                <a:gd name="connsiteY7" fmla="*/ 525601 h 1051201"/>
                <a:gd name="connsiteX8" fmla="*/ 870857 w 7203676"/>
                <a:gd name="connsiteY8" fmla="*/ 8617 h 1051201"/>
                <a:gd name="connsiteX9" fmla="*/ 870857 w 7203676"/>
                <a:gd name="connsiteY9" fmla="*/ 0 h 1051201"/>
                <a:gd name="connsiteX0" fmla="*/ 870857 w 7203676"/>
                <a:gd name="connsiteY0" fmla="*/ 8617 h 1051201"/>
                <a:gd name="connsiteX1" fmla="*/ 7203676 w 7203676"/>
                <a:gd name="connsiteY1" fmla="*/ 0 h 1051201"/>
                <a:gd name="connsiteX2" fmla="*/ 7203676 w 7203676"/>
                <a:gd name="connsiteY2" fmla="*/ 1050785 h 1051201"/>
                <a:gd name="connsiteX3" fmla="*/ 885371 w 7203676"/>
                <a:gd name="connsiteY3" fmla="*/ 1050785 h 1051201"/>
                <a:gd name="connsiteX4" fmla="*/ 885371 w 7203676"/>
                <a:gd name="connsiteY4" fmla="*/ 1051201 h 1051201"/>
                <a:gd name="connsiteX5" fmla="*/ 884671 w 7203676"/>
                <a:gd name="connsiteY5" fmla="*/ 1050785 h 1051201"/>
                <a:gd name="connsiteX6" fmla="*/ 870857 w 7203676"/>
                <a:gd name="connsiteY6" fmla="*/ 1050785 h 1051201"/>
                <a:gd name="connsiteX7" fmla="*/ 0 w 7203676"/>
                <a:gd name="connsiteY7" fmla="*/ 525601 h 1051201"/>
                <a:gd name="connsiteX8" fmla="*/ 870857 w 7203676"/>
                <a:gd name="connsiteY8" fmla="*/ 8617 h 105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3676" h="1051201">
                  <a:moveTo>
                    <a:pt x="870857" y="8617"/>
                  </a:moveTo>
                  <a:lnTo>
                    <a:pt x="7203676" y="0"/>
                  </a:lnTo>
                  <a:lnTo>
                    <a:pt x="7203676" y="1050785"/>
                  </a:lnTo>
                  <a:lnTo>
                    <a:pt x="885371" y="1050785"/>
                  </a:lnTo>
                  <a:lnTo>
                    <a:pt x="885371" y="1051201"/>
                  </a:lnTo>
                  <a:lnTo>
                    <a:pt x="884671" y="1050785"/>
                  </a:lnTo>
                  <a:lnTo>
                    <a:pt x="870857" y="1050785"/>
                  </a:lnTo>
                  <a:lnTo>
                    <a:pt x="0" y="525601"/>
                  </a:lnTo>
                  <a:lnTo>
                    <a:pt x="870857" y="8617"/>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자유형 24"/>
            <p:cNvSpPr/>
            <p:nvPr/>
          </p:nvSpPr>
          <p:spPr>
            <a:xfrm>
              <a:off x="5264538" y="3358025"/>
              <a:ext cx="5424505" cy="900104"/>
            </a:xfrm>
            <a:custGeom>
              <a:avLst/>
              <a:gdLst>
                <a:gd name="connsiteX0" fmla="*/ 885372 w 6371329"/>
                <a:gd name="connsiteY0" fmla="*/ 0 h 1064672"/>
                <a:gd name="connsiteX1" fmla="*/ 885372 w 6371329"/>
                <a:gd name="connsiteY1" fmla="*/ 13887 h 1064672"/>
                <a:gd name="connsiteX2" fmla="*/ 6371329 w 6371329"/>
                <a:gd name="connsiteY2" fmla="*/ 13887 h 1064672"/>
                <a:gd name="connsiteX3" fmla="*/ 6371329 w 6371329"/>
                <a:gd name="connsiteY3" fmla="*/ 1064672 h 1064672"/>
                <a:gd name="connsiteX4" fmla="*/ 875432 w 6371329"/>
                <a:gd name="connsiteY4" fmla="*/ 1064672 h 1064672"/>
                <a:gd name="connsiteX5" fmla="*/ 875432 w 6371329"/>
                <a:gd name="connsiteY5" fmla="*/ 1045300 h 1064672"/>
                <a:gd name="connsiteX6" fmla="*/ 0 w 6371329"/>
                <a:gd name="connsiteY6" fmla="*/ 525601 h 1064672"/>
                <a:gd name="connsiteX0" fmla="*/ 885372 w 6371329"/>
                <a:gd name="connsiteY0" fmla="*/ 0 h 1064672"/>
                <a:gd name="connsiteX1" fmla="*/ 885372 w 6371329"/>
                <a:gd name="connsiteY1" fmla="*/ 13887 h 1064672"/>
                <a:gd name="connsiteX2" fmla="*/ 6371329 w 6371329"/>
                <a:gd name="connsiteY2" fmla="*/ 13887 h 1064672"/>
                <a:gd name="connsiteX3" fmla="*/ 6371329 w 6371329"/>
                <a:gd name="connsiteY3" fmla="*/ 1064672 h 1064672"/>
                <a:gd name="connsiteX4" fmla="*/ 875432 w 6371329"/>
                <a:gd name="connsiteY4" fmla="*/ 1064672 h 1064672"/>
                <a:gd name="connsiteX5" fmla="*/ 0 w 6371329"/>
                <a:gd name="connsiteY5" fmla="*/ 525601 h 1064672"/>
                <a:gd name="connsiteX6" fmla="*/ 885372 w 6371329"/>
                <a:gd name="connsiteY6" fmla="*/ 0 h 1064672"/>
                <a:gd name="connsiteX0" fmla="*/ 885372 w 6371329"/>
                <a:gd name="connsiteY0" fmla="*/ 0 h 1064672"/>
                <a:gd name="connsiteX1" fmla="*/ 6371329 w 6371329"/>
                <a:gd name="connsiteY1" fmla="*/ 13887 h 1064672"/>
                <a:gd name="connsiteX2" fmla="*/ 6371329 w 6371329"/>
                <a:gd name="connsiteY2" fmla="*/ 1064672 h 1064672"/>
                <a:gd name="connsiteX3" fmla="*/ 875432 w 6371329"/>
                <a:gd name="connsiteY3" fmla="*/ 1064672 h 1064672"/>
                <a:gd name="connsiteX4" fmla="*/ 0 w 6371329"/>
                <a:gd name="connsiteY4" fmla="*/ 525601 h 1064672"/>
                <a:gd name="connsiteX5" fmla="*/ 885372 w 6371329"/>
                <a:gd name="connsiteY5" fmla="*/ 0 h 1064672"/>
                <a:gd name="connsiteX0" fmla="*/ 855539 w 6371329"/>
                <a:gd name="connsiteY0" fmla="*/ 0 h 1057214"/>
                <a:gd name="connsiteX1" fmla="*/ 6371329 w 6371329"/>
                <a:gd name="connsiteY1" fmla="*/ 6429 h 1057214"/>
                <a:gd name="connsiteX2" fmla="*/ 6371329 w 6371329"/>
                <a:gd name="connsiteY2" fmla="*/ 1057214 h 1057214"/>
                <a:gd name="connsiteX3" fmla="*/ 875432 w 6371329"/>
                <a:gd name="connsiteY3" fmla="*/ 1057214 h 1057214"/>
                <a:gd name="connsiteX4" fmla="*/ 0 w 6371329"/>
                <a:gd name="connsiteY4" fmla="*/ 518143 h 1057214"/>
                <a:gd name="connsiteX5" fmla="*/ 855539 w 6371329"/>
                <a:gd name="connsiteY5" fmla="*/ 0 h 10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1329" h="1057214">
                  <a:moveTo>
                    <a:pt x="855539" y="0"/>
                  </a:moveTo>
                  <a:lnTo>
                    <a:pt x="6371329" y="6429"/>
                  </a:lnTo>
                  <a:lnTo>
                    <a:pt x="6371329" y="1057214"/>
                  </a:lnTo>
                  <a:lnTo>
                    <a:pt x="875432" y="1057214"/>
                  </a:lnTo>
                  <a:lnTo>
                    <a:pt x="0" y="518143"/>
                  </a:lnTo>
                  <a:lnTo>
                    <a:pt x="855539" y="0"/>
                  </a:lnTo>
                  <a:close/>
                </a:path>
              </a:pathLst>
            </a:custGeom>
            <a:solidFill>
              <a:srgbClr val="3243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자유형 23"/>
            <p:cNvSpPr/>
            <p:nvPr/>
          </p:nvSpPr>
          <p:spPr>
            <a:xfrm>
              <a:off x="5875678" y="4258129"/>
              <a:ext cx="4813364" cy="896054"/>
            </a:xfrm>
            <a:custGeom>
              <a:avLst/>
              <a:gdLst>
                <a:gd name="connsiteX0" fmla="*/ 879759 w 5653516"/>
                <a:gd name="connsiteY0" fmla="*/ 0 h 1052456"/>
                <a:gd name="connsiteX1" fmla="*/ 5653516 w 5653516"/>
                <a:gd name="connsiteY1" fmla="*/ 0 h 1052456"/>
                <a:gd name="connsiteX2" fmla="*/ 5653516 w 5653516"/>
                <a:gd name="connsiteY2" fmla="*/ 1050785 h 1052456"/>
                <a:gd name="connsiteX3" fmla="*/ 885372 w 5653516"/>
                <a:gd name="connsiteY3" fmla="*/ 1050785 h 1052456"/>
                <a:gd name="connsiteX4" fmla="*/ 885372 w 5653516"/>
                <a:gd name="connsiteY4" fmla="*/ 1052456 h 1052456"/>
                <a:gd name="connsiteX5" fmla="*/ 882558 w 5653516"/>
                <a:gd name="connsiteY5" fmla="*/ 1050785 h 1052456"/>
                <a:gd name="connsiteX6" fmla="*/ 879759 w 5653516"/>
                <a:gd name="connsiteY6" fmla="*/ 1050785 h 1052456"/>
                <a:gd name="connsiteX7" fmla="*/ 879759 w 5653516"/>
                <a:gd name="connsiteY7" fmla="*/ 1049124 h 1052456"/>
                <a:gd name="connsiteX8" fmla="*/ 0 w 5653516"/>
                <a:gd name="connsiteY8" fmla="*/ 526856 h 1052456"/>
                <a:gd name="connsiteX9" fmla="*/ 879759 w 5653516"/>
                <a:gd name="connsiteY9" fmla="*/ 4588 h 105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53516" h="1052456">
                  <a:moveTo>
                    <a:pt x="879759" y="0"/>
                  </a:moveTo>
                  <a:lnTo>
                    <a:pt x="5653516" y="0"/>
                  </a:lnTo>
                  <a:lnTo>
                    <a:pt x="5653516" y="1050785"/>
                  </a:lnTo>
                  <a:lnTo>
                    <a:pt x="885372" y="1050785"/>
                  </a:lnTo>
                  <a:lnTo>
                    <a:pt x="885372" y="1052456"/>
                  </a:lnTo>
                  <a:lnTo>
                    <a:pt x="882558" y="1050785"/>
                  </a:lnTo>
                  <a:lnTo>
                    <a:pt x="879759" y="1050785"/>
                  </a:lnTo>
                  <a:lnTo>
                    <a:pt x="879759" y="1049124"/>
                  </a:lnTo>
                  <a:lnTo>
                    <a:pt x="0" y="526856"/>
                  </a:lnTo>
                  <a:lnTo>
                    <a:pt x="879759" y="4588"/>
                  </a:lnTo>
                  <a:close/>
                </a:path>
              </a:pathLst>
            </a:custGeom>
            <a:solidFill>
              <a:srgbClr val="C1A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자유형 22"/>
            <p:cNvSpPr/>
            <p:nvPr/>
          </p:nvSpPr>
          <p:spPr>
            <a:xfrm>
              <a:off x="6457258" y="5152760"/>
              <a:ext cx="4231783" cy="894631"/>
            </a:xfrm>
            <a:custGeom>
              <a:avLst/>
              <a:gdLst>
                <a:gd name="connsiteX0" fmla="*/ 885372 w 4970423"/>
                <a:gd name="connsiteY0" fmla="*/ 0 h 1051202"/>
                <a:gd name="connsiteX1" fmla="*/ 885372 w 4970423"/>
                <a:gd name="connsiteY1" fmla="*/ 417 h 1051202"/>
                <a:gd name="connsiteX2" fmla="*/ 4970423 w 4970423"/>
                <a:gd name="connsiteY2" fmla="*/ 417 h 1051202"/>
                <a:gd name="connsiteX3" fmla="*/ 4970423 w 4970423"/>
                <a:gd name="connsiteY3" fmla="*/ 1051202 h 1051202"/>
                <a:gd name="connsiteX4" fmla="*/ 853681 w 4970423"/>
                <a:gd name="connsiteY4" fmla="*/ 1051202 h 1051202"/>
                <a:gd name="connsiteX5" fmla="*/ 853681 w 4970423"/>
                <a:gd name="connsiteY5" fmla="*/ 1032388 h 1051202"/>
                <a:gd name="connsiteX6" fmla="*/ 0 w 4970423"/>
                <a:gd name="connsiteY6" fmla="*/ 525601 h 1051202"/>
                <a:gd name="connsiteX7" fmla="*/ 853681 w 4970423"/>
                <a:gd name="connsiteY7" fmla="*/ 18814 h 1051202"/>
                <a:gd name="connsiteX8" fmla="*/ 853681 w 4970423"/>
                <a:gd name="connsiteY8" fmla="*/ 417 h 1051202"/>
                <a:gd name="connsiteX9" fmla="*/ 884670 w 4970423"/>
                <a:gd name="connsiteY9" fmla="*/ 417 h 1051202"/>
                <a:gd name="connsiteX0" fmla="*/ 885372 w 4970423"/>
                <a:gd name="connsiteY0" fmla="*/ 0 h 1051202"/>
                <a:gd name="connsiteX1" fmla="*/ 885372 w 4970423"/>
                <a:gd name="connsiteY1" fmla="*/ 417 h 1051202"/>
                <a:gd name="connsiteX2" fmla="*/ 4970423 w 4970423"/>
                <a:gd name="connsiteY2" fmla="*/ 417 h 1051202"/>
                <a:gd name="connsiteX3" fmla="*/ 4970423 w 4970423"/>
                <a:gd name="connsiteY3" fmla="*/ 1051202 h 1051202"/>
                <a:gd name="connsiteX4" fmla="*/ 853681 w 4970423"/>
                <a:gd name="connsiteY4" fmla="*/ 1051202 h 1051202"/>
                <a:gd name="connsiteX5" fmla="*/ 0 w 4970423"/>
                <a:gd name="connsiteY5" fmla="*/ 525601 h 1051202"/>
                <a:gd name="connsiteX6" fmla="*/ 853681 w 4970423"/>
                <a:gd name="connsiteY6" fmla="*/ 18814 h 1051202"/>
                <a:gd name="connsiteX7" fmla="*/ 853681 w 4970423"/>
                <a:gd name="connsiteY7" fmla="*/ 417 h 1051202"/>
                <a:gd name="connsiteX8" fmla="*/ 884670 w 4970423"/>
                <a:gd name="connsiteY8" fmla="*/ 417 h 1051202"/>
                <a:gd name="connsiteX9" fmla="*/ 885372 w 4970423"/>
                <a:gd name="connsiteY9" fmla="*/ 0 h 1051202"/>
                <a:gd name="connsiteX0" fmla="*/ 884670 w 4970423"/>
                <a:gd name="connsiteY0" fmla="*/ 0 h 1050785"/>
                <a:gd name="connsiteX1" fmla="*/ 885372 w 4970423"/>
                <a:gd name="connsiteY1" fmla="*/ 0 h 1050785"/>
                <a:gd name="connsiteX2" fmla="*/ 4970423 w 4970423"/>
                <a:gd name="connsiteY2" fmla="*/ 0 h 1050785"/>
                <a:gd name="connsiteX3" fmla="*/ 4970423 w 4970423"/>
                <a:gd name="connsiteY3" fmla="*/ 1050785 h 1050785"/>
                <a:gd name="connsiteX4" fmla="*/ 853681 w 4970423"/>
                <a:gd name="connsiteY4" fmla="*/ 1050785 h 1050785"/>
                <a:gd name="connsiteX5" fmla="*/ 0 w 4970423"/>
                <a:gd name="connsiteY5" fmla="*/ 525184 h 1050785"/>
                <a:gd name="connsiteX6" fmla="*/ 853681 w 4970423"/>
                <a:gd name="connsiteY6" fmla="*/ 18397 h 1050785"/>
                <a:gd name="connsiteX7" fmla="*/ 853681 w 4970423"/>
                <a:gd name="connsiteY7" fmla="*/ 0 h 1050785"/>
                <a:gd name="connsiteX8" fmla="*/ 884670 w 4970423"/>
                <a:gd name="connsiteY8" fmla="*/ 0 h 1050785"/>
                <a:gd name="connsiteX0" fmla="*/ 853681 w 4970423"/>
                <a:gd name="connsiteY0" fmla="*/ 0 h 1050785"/>
                <a:gd name="connsiteX1" fmla="*/ 885372 w 4970423"/>
                <a:gd name="connsiteY1" fmla="*/ 0 h 1050785"/>
                <a:gd name="connsiteX2" fmla="*/ 4970423 w 4970423"/>
                <a:gd name="connsiteY2" fmla="*/ 0 h 1050785"/>
                <a:gd name="connsiteX3" fmla="*/ 4970423 w 4970423"/>
                <a:gd name="connsiteY3" fmla="*/ 1050785 h 1050785"/>
                <a:gd name="connsiteX4" fmla="*/ 853681 w 4970423"/>
                <a:gd name="connsiteY4" fmla="*/ 1050785 h 1050785"/>
                <a:gd name="connsiteX5" fmla="*/ 0 w 4970423"/>
                <a:gd name="connsiteY5" fmla="*/ 525184 h 1050785"/>
                <a:gd name="connsiteX6" fmla="*/ 853681 w 4970423"/>
                <a:gd name="connsiteY6" fmla="*/ 18397 h 1050785"/>
                <a:gd name="connsiteX7" fmla="*/ 853681 w 4970423"/>
                <a:gd name="connsiteY7" fmla="*/ 0 h 1050785"/>
                <a:gd name="connsiteX0" fmla="*/ 853681 w 4970423"/>
                <a:gd name="connsiteY0" fmla="*/ 18397 h 1050785"/>
                <a:gd name="connsiteX1" fmla="*/ 885372 w 4970423"/>
                <a:gd name="connsiteY1" fmla="*/ 0 h 1050785"/>
                <a:gd name="connsiteX2" fmla="*/ 4970423 w 4970423"/>
                <a:gd name="connsiteY2" fmla="*/ 0 h 1050785"/>
                <a:gd name="connsiteX3" fmla="*/ 4970423 w 4970423"/>
                <a:gd name="connsiteY3" fmla="*/ 1050785 h 1050785"/>
                <a:gd name="connsiteX4" fmla="*/ 853681 w 4970423"/>
                <a:gd name="connsiteY4" fmla="*/ 1050785 h 1050785"/>
                <a:gd name="connsiteX5" fmla="*/ 0 w 4970423"/>
                <a:gd name="connsiteY5" fmla="*/ 525184 h 1050785"/>
                <a:gd name="connsiteX6" fmla="*/ 853681 w 4970423"/>
                <a:gd name="connsiteY6" fmla="*/ 18397 h 1050785"/>
                <a:gd name="connsiteX0" fmla="*/ 0 w 4970423"/>
                <a:gd name="connsiteY0" fmla="*/ 525184 h 1050785"/>
                <a:gd name="connsiteX1" fmla="*/ 885372 w 4970423"/>
                <a:gd name="connsiteY1" fmla="*/ 0 h 1050785"/>
                <a:gd name="connsiteX2" fmla="*/ 4970423 w 4970423"/>
                <a:gd name="connsiteY2" fmla="*/ 0 h 1050785"/>
                <a:gd name="connsiteX3" fmla="*/ 4970423 w 4970423"/>
                <a:gd name="connsiteY3" fmla="*/ 1050785 h 1050785"/>
                <a:gd name="connsiteX4" fmla="*/ 853681 w 4970423"/>
                <a:gd name="connsiteY4" fmla="*/ 1050785 h 1050785"/>
                <a:gd name="connsiteX5" fmla="*/ 0 w 4970423"/>
                <a:gd name="connsiteY5" fmla="*/ 525184 h 105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423" h="1050785">
                  <a:moveTo>
                    <a:pt x="0" y="525184"/>
                  </a:moveTo>
                  <a:lnTo>
                    <a:pt x="885372" y="0"/>
                  </a:lnTo>
                  <a:lnTo>
                    <a:pt x="4970423" y="0"/>
                  </a:lnTo>
                  <a:lnTo>
                    <a:pt x="4970423" y="1050785"/>
                  </a:lnTo>
                  <a:lnTo>
                    <a:pt x="853681" y="1050785"/>
                  </a:lnTo>
                  <a:lnTo>
                    <a:pt x="0" y="525184"/>
                  </a:lnTo>
                  <a:close/>
                </a:path>
              </a:pathLst>
            </a:custGeom>
            <a:solidFill>
              <a:srgbClr val="B0B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77"/>
            <p:cNvSpPr/>
            <p:nvPr/>
          </p:nvSpPr>
          <p:spPr>
            <a:xfrm>
              <a:off x="6621930" y="2765749"/>
              <a:ext cx="3167532" cy="307777"/>
            </a:xfrm>
            <a:prstGeom prst="rect">
              <a:avLst/>
            </a:prstGeom>
          </p:spPr>
          <p:txBody>
            <a:bodyPr wrap="square">
              <a:spAutoFit/>
            </a:bodyPr>
            <a:lstStyle/>
            <a:p>
              <a:pPr algn="r" eaLnBrk="0" latinLnBrk="1"/>
              <a:r>
                <a:rPr lang="en-US" sz="1400" b="1" dirty="0" smtClean="0">
                  <a:solidFill>
                    <a:schemeClr val="bg1"/>
                  </a:solidFill>
                  <a:latin typeface="Arial" pitchFamily="34" charset="0"/>
                  <a:cs typeface="Arial" pitchFamily="34" charset="0"/>
                </a:rPr>
                <a:t>Investment amount: $2,000,000</a:t>
              </a:r>
              <a:endParaRPr lang="ko-KR" altLang="en-US" sz="1400" dirty="0">
                <a:solidFill>
                  <a:schemeClr val="bg1"/>
                </a:solidFill>
                <a:latin typeface="Arial" pitchFamily="34" charset="0"/>
                <a:ea typeface="KoPub돋움체 Light" panose="02020603020101020101" pitchFamily="18" charset="-127"/>
                <a:cs typeface="Arial" pitchFamily="34" charset="0"/>
              </a:endParaRPr>
            </a:p>
          </p:txBody>
        </p:sp>
        <p:sp>
          <p:nvSpPr>
            <p:cNvPr id="49" name="Freeform 20"/>
            <p:cNvSpPr>
              <a:spLocks/>
            </p:cNvSpPr>
            <p:nvPr/>
          </p:nvSpPr>
          <p:spPr bwMode="auto">
            <a:xfrm>
              <a:off x="10064695" y="3777631"/>
              <a:ext cx="16206" cy="16207"/>
            </a:xfrm>
            <a:custGeom>
              <a:avLst/>
              <a:gdLst>
                <a:gd name="T0" fmla="*/ 0 w 195"/>
                <a:gd name="T1" fmla="*/ 0 h 195"/>
                <a:gd name="T2" fmla="*/ 5 w 195"/>
                <a:gd name="T3" fmla="*/ 0 h 195"/>
                <a:gd name="T4" fmla="*/ 16 w 195"/>
                <a:gd name="T5" fmla="*/ 2 h 195"/>
                <a:gd name="T6" fmla="*/ 36 w 195"/>
                <a:gd name="T7" fmla="*/ 5 h 195"/>
                <a:gd name="T8" fmla="*/ 59 w 195"/>
                <a:gd name="T9" fmla="*/ 8 h 195"/>
                <a:gd name="T10" fmla="*/ 84 w 195"/>
                <a:gd name="T11" fmla="*/ 12 h 195"/>
                <a:gd name="T12" fmla="*/ 109 w 195"/>
                <a:gd name="T13" fmla="*/ 18 h 195"/>
                <a:gd name="T14" fmla="*/ 133 w 195"/>
                <a:gd name="T15" fmla="*/ 25 h 195"/>
                <a:gd name="T16" fmla="*/ 153 w 195"/>
                <a:gd name="T17" fmla="*/ 34 h 195"/>
                <a:gd name="T18" fmla="*/ 168 w 195"/>
                <a:gd name="T19" fmla="*/ 46 h 195"/>
                <a:gd name="T20" fmla="*/ 183 w 195"/>
                <a:gd name="T21" fmla="*/ 64 h 195"/>
                <a:gd name="T22" fmla="*/ 192 w 195"/>
                <a:gd name="T23" fmla="*/ 84 h 195"/>
                <a:gd name="T24" fmla="*/ 195 w 195"/>
                <a:gd name="T25" fmla="*/ 108 h 195"/>
                <a:gd name="T26" fmla="*/ 192 w 195"/>
                <a:gd name="T27" fmla="*/ 130 h 195"/>
                <a:gd name="T28" fmla="*/ 183 w 195"/>
                <a:gd name="T29" fmla="*/ 150 h 195"/>
                <a:gd name="T30" fmla="*/ 168 w 195"/>
                <a:gd name="T31" fmla="*/ 168 h 195"/>
                <a:gd name="T32" fmla="*/ 150 w 195"/>
                <a:gd name="T33" fmla="*/ 183 h 195"/>
                <a:gd name="T34" fmla="*/ 128 w 195"/>
                <a:gd name="T35" fmla="*/ 192 h 195"/>
                <a:gd name="T36" fmla="*/ 106 w 195"/>
                <a:gd name="T37" fmla="*/ 195 h 195"/>
                <a:gd name="T38" fmla="*/ 84 w 195"/>
                <a:gd name="T39" fmla="*/ 192 h 195"/>
                <a:gd name="T40" fmla="*/ 64 w 195"/>
                <a:gd name="T41" fmla="*/ 183 h 195"/>
                <a:gd name="T42" fmla="*/ 44 w 195"/>
                <a:gd name="T43" fmla="*/ 168 h 195"/>
                <a:gd name="T44" fmla="*/ 34 w 195"/>
                <a:gd name="T45" fmla="*/ 153 h 195"/>
                <a:gd name="T46" fmla="*/ 25 w 195"/>
                <a:gd name="T47" fmla="*/ 134 h 195"/>
                <a:gd name="T48" fmla="*/ 18 w 195"/>
                <a:gd name="T49" fmla="*/ 109 h 195"/>
                <a:gd name="T50" fmla="*/ 12 w 195"/>
                <a:gd name="T51" fmla="*/ 84 h 195"/>
                <a:gd name="T52" fmla="*/ 8 w 195"/>
                <a:gd name="T53" fmla="*/ 59 h 195"/>
                <a:gd name="T54" fmla="*/ 3 w 195"/>
                <a:gd name="T55" fmla="*/ 37 h 195"/>
                <a:gd name="T56" fmla="*/ 2 w 195"/>
                <a:gd name="T57" fmla="*/ 18 h 195"/>
                <a:gd name="T58" fmla="*/ 0 w 195"/>
                <a:gd name="T59" fmla="*/ 5 h 195"/>
                <a:gd name="T60" fmla="*/ 0 w 195"/>
                <a:gd name="T61"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5" h="195">
                  <a:moveTo>
                    <a:pt x="0" y="0"/>
                  </a:moveTo>
                  <a:lnTo>
                    <a:pt x="5" y="0"/>
                  </a:lnTo>
                  <a:lnTo>
                    <a:pt x="16" y="2"/>
                  </a:lnTo>
                  <a:lnTo>
                    <a:pt x="36" y="5"/>
                  </a:lnTo>
                  <a:lnTo>
                    <a:pt x="59" y="8"/>
                  </a:lnTo>
                  <a:lnTo>
                    <a:pt x="84" y="12"/>
                  </a:lnTo>
                  <a:lnTo>
                    <a:pt x="109" y="18"/>
                  </a:lnTo>
                  <a:lnTo>
                    <a:pt x="133" y="25"/>
                  </a:lnTo>
                  <a:lnTo>
                    <a:pt x="153" y="34"/>
                  </a:lnTo>
                  <a:lnTo>
                    <a:pt x="168" y="46"/>
                  </a:lnTo>
                  <a:lnTo>
                    <a:pt x="183" y="64"/>
                  </a:lnTo>
                  <a:lnTo>
                    <a:pt x="192" y="84"/>
                  </a:lnTo>
                  <a:lnTo>
                    <a:pt x="195" y="108"/>
                  </a:lnTo>
                  <a:lnTo>
                    <a:pt x="192" y="130"/>
                  </a:lnTo>
                  <a:lnTo>
                    <a:pt x="183" y="150"/>
                  </a:lnTo>
                  <a:lnTo>
                    <a:pt x="168" y="168"/>
                  </a:lnTo>
                  <a:lnTo>
                    <a:pt x="150" y="183"/>
                  </a:lnTo>
                  <a:lnTo>
                    <a:pt x="128" y="192"/>
                  </a:lnTo>
                  <a:lnTo>
                    <a:pt x="106" y="195"/>
                  </a:lnTo>
                  <a:lnTo>
                    <a:pt x="84" y="192"/>
                  </a:lnTo>
                  <a:lnTo>
                    <a:pt x="64" y="183"/>
                  </a:lnTo>
                  <a:lnTo>
                    <a:pt x="44" y="168"/>
                  </a:lnTo>
                  <a:lnTo>
                    <a:pt x="34" y="153"/>
                  </a:lnTo>
                  <a:lnTo>
                    <a:pt x="25" y="134"/>
                  </a:lnTo>
                  <a:lnTo>
                    <a:pt x="18" y="109"/>
                  </a:lnTo>
                  <a:lnTo>
                    <a:pt x="12" y="84"/>
                  </a:lnTo>
                  <a:lnTo>
                    <a:pt x="8" y="59"/>
                  </a:lnTo>
                  <a:lnTo>
                    <a:pt x="3" y="37"/>
                  </a:lnTo>
                  <a:lnTo>
                    <a:pt x="2" y="18"/>
                  </a:lnTo>
                  <a:lnTo>
                    <a:pt x="0" y="5"/>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5" name="직사각형 124"/>
            <p:cNvSpPr/>
            <p:nvPr/>
          </p:nvSpPr>
          <p:spPr>
            <a:xfrm>
              <a:off x="6610851" y="3659750"/>
              <a:ext cx="3431667" cy="307777"/>
            </a:xfrm>
            <a:prstGeom prst="rect">
              <a:avLst/>
            </a:prstGeom>
          </p:spPr>
          <p:txBody>
            <a:bodyPr wrap="square">
              <a:spAutoFit/>
            </a:bodyPr>
            <a:lstStyle/>
            <a:p>
              <a:pPr algn="r" eaLnBrk="0" latinLnBrk="1"/>
              <a:r>
                <a:rPr lang="en-US" sz="1400" b="1" dirty="0" smtClean="0">
                  <a:solidFill>
                    <a:schemeClr val="bg1"/>
                  </a:solidFill>
                  <a:latin typeface="Arial" pitchFamily="34" charset="0"/>
                  <a:cs typeface="Arial" pitchFamily="34" charset="0"/>
                </a:rPr>
                <a:t>4 year Investor Income: $10,084,698</a:t>
              </a:r>
              <a:endParaRPr lang="ko-KR" altLang="en-US" sz="1400" dirty="0">
                <a:solidFill>
                  <a:schemeClr val="bg1"/>
                </a:solidFill>
                <a:latin typeface="Arial" pitchFamily="34" charset="0"/>
                <a:ea typeface="KoPub돋움체 Light" panose="02020603020101020101" pitchFamily="18" charset="-127"/>
                <a:cs typeface="Arial" pitchFamily="34" charset="0"/>
              </a:endParaRPr>
            </a:p>
          </p:txBody>
        </p:sp>
        <p:sp>
          <p:nvSpPr>
            <p:cNvPr id="36" name="직사각형 125"/>
            <p:cNvSpPr/>
            <p:nvPr/>
          </p:nvSpPr>
          <p:spPr>
            <a:xfrm>
              <a:off x="6599774" y="4553751"/>
              <a:ext cx="3167532" cy="523220"/>
            </a:xfrm>
            <a:prstGeom prst="rect">
              <a:avLst/>
            </a:prstGeom>
          </p:spPr>
          <p:txBody>
            <a:bodyPr wrap="square">
              <a:spAutoFit/>
            </a:bodyPr>
            <a:lstStyle/>
            <a:p>
              <a:pPr algn="r" eaLnBrk="0" latinLnBrk="1"/>
              <a:r>
                <a:rPr lang="en-US" sz="1400" b="1" dirty="0">
                  <a:solidFill>
                    <a:schemeClr val="bg1"/>
                  </a:solidFill>
                  <a:latin typeface="Arial" pitchFamily="34" charset="0"/>
                  <a:cs typeface="Arial" pitchFamily="34" charset="0"/>
                </a:rPr>
                <a:t>Total ROI in 4 years: </a:t>
              </a:r>
              <a:r>
                <a:rPr lang="en-US" sz="1400" b="1" dirty="0" smtClean="0">
                  <a:solidFill>
                    <a:schemeClr val="bg1"/>
                  </a:solidFill>
                  <a:latin typeface="Arial" pitchFamily="34" charset="0"/>
                  <a:cs typeface="Arial" pitchFamily="34" charset="0"/>
                </a:rPr>
                <a:t>400</a:t>
              </a:r>
              <a:r>
                <a:rPr lang="en-US" sz="1400" b="1" dirty="0" smtClean="0">
                  <a:solidFill>
                    <a:schemeClr val="bg1"/>
                  </a:solidFill>
                  <a:latin typeface="Arial" pitchFamily="34" charset="0"/>
                  <a:cs typeface="Arial" pitchFamily="34" charset="0"/>
                </a:rPr>
                <a:t>%</a:t>
              </a:r>
            </a:p>
            <a:p>
              <a:pPr algn="r" eaLnBrk="0" latinLnBrk="1"/>
              <a:endParaRPr lang="ko-KR" altLang="en-US" sz="1400" dirty="0">
                <a:solidFill>
                  <a:schemeClr val="bg1"/>
                </a:solidFill>
                <a:latin typeface="Arial" pitchFamily="34" charset="0"/>
                <a:ea typeface="KoPub돋움체 Light" panose="02020603020101020101" pitchFamily="18" charset="-127"/>
                <a:cs typeface="Arial" pitchFamily="34" charset="0"/>
              </a:endParaRPr>
            </a:p>
          </p:txBody>
        </p:sp>
        <p:sp>
          <p:nvSpPr>
            <p:cNvPr id="37" name="직사각형 126"/>
            <p:cNvSpPr/>
            <p:nvPr/>
          </p:nvSpPr>
          <p:spPr>
            <a:xfrm>
              <a:off x="6588696" y="5447752"/>
              <a:ext cx="3167532" cy="307777"/>
            </a:xfrm>
            <a:prstGeom prst="rect">
              <a:avLst/>
            </a:prstGeom>
          </p:spPr>
          <p:txBody>
            <a:bodyPr wrap="square">
              <a:spAutoFit/>
            </a:bodyPr>
            <a:lstStyle/>
            <a:p>
              <a:pPr algn="r" eaLnBrk="0" latinLnBrk="1"/>
              <a:r>
                <a:rPr lang="en-US" sz="1400" b="1" dirty="0" smtClean="0">
                  <a:solidFill>
                    <a:schemeClr val="bg1"/>
                  </a:solidFill>
                  <a:latin typeface="Arial" pitchFamily="34" charset="0"/>
                  <a:cs typeface="Arial" pitchFamily="34" charset="0"/>
                </a:rPr>
                <a:t>100% </a:t>
              </a:r>
              <a:r>
                <a:rPr lang="en-US" sz="1400" b="1" dirty="0" smtClean="0">
                  <a:solidFill>
                    <a:schemeClr val="bg1"/>
                  </a:solidFill>
                  <a:latin typeface="Arial" pitchFamily="34" charset="0"/>
                  <a:cs typeface="Arial" pitchFamily="34" charset="0"/>
                </a:rPr>
                <a:t>ROI per year</a:t>
              </a:r>
              <a:endParaRPr lang="ko-KR" altLang="en-US" sz="1400" dirty="0">
                <a:solidFill>
                  <a:schemeClr val="bg1"/>
                </a:solidFill>
                <a:latin typeface="Arial" pitchFamily="34" charset="0"/>
                <a:ea typeface="KoPub돋움체 Light" panose="02020603020101020101" pitchFamily="18" charset="-127"/>
                <a:cs typeface="Arial" pitchFamily="34" charset="0"/>
              </a:endParaRPr>
            </a:p>
          </p:txBody>
        </p:sp>
      </p:grpSp>
      <p:sp>
        <p:nvSpPr>
          <p:cNvPr id="54" name="Title 11"/>
          <p:cNvSpPr>
            <a:spLocks noGrp="1"/>
          </p:cNvSpPr>
          <p:nvPr>
            <p:ph type="title"/>
          </p:nvPr>
        </p:nvSpPr>
        <p:spPr>
          <a:xfrm>
            <a:off x="360000" y="396001"/>
            <a:ext cx="5126400" cy="2194799"/>
          </a:xfrm>
        </p:spPr>
        <p:txBody>
          <a:bodyPr>
            <a:normAutofit/>
          </a:bodyPr>
          <a:lstStyle/>
          <a:p>
            <a:pPr>
              <a:lnSpc>
                <a:spcPct val="80000"/>
              </a:lnSpc>
            </a:pPr>
            <a:r>
              <a:rPr lang="en-US" sz="3200" b="1" cap="all" dirty="0" smtClean="0">
                <a:solidFill>
                  <a:srgbClr val="008000"/>
                </a:solidFill>
                <a:latin typeface="Times New Roman" pitchFamily="18" charset="0"/>
                <a:cs typeface="Times New Roman" pitchFamily="18" charset="0"/>
              </a:rPr>
              <a:t>Investment </a:t>
            </a:r>
            <a:r>
              <a:rPr lang="en-US" sz="3200" b="1" cap="all" dirty="0" smtClean="0">
                <a:solidFill>
                  <a:srgbClr val="008000"/>
                </a:solidFill>
                <a:latin typeface="Times New Roman" pitchFamily="18" charset="0"/>
                <a:cs typeface="Times New Roman" pitchFamily="18" charset="0"/>
              </a:rPr>
              <a:t>Income </a:t>
            </a:r>
            <a:br>
              <a:rPr lang="en-US" sz="3200" b="1" cap="all" dirty="0" smtClean="0">
                <a:solidFill>
                  <a:srgbClr val="008000"/>
                </a:solidFill>
                <a:latin typeface="Times New Roman" pitchFamily="18" charset="0"/>
                <a:cs typeface="Times New Roman" pitchFamily="18" charset="0"/>
              </a:rPr>
            </a:br>
            <a:r>
              <a:rPr lang="en-US" sz="3200" b="1" cap="all" dirty="0" smtClean="0">
                <a:solidFill>
                  <a:srgbClr val="008000"/>
                </a:solidFill>
                <a:latin typeface="Times New Roman" pitchFamily="18" charset="0"/>
                <a:cs typeface="Times New Roman" pitchFamily="18" charset="0"/>
              </a:rPr>
              <a:t>Projection</a:t>
            </a:r>
            <a:endParaRPr lang="en-US" sz="3200" cap="all" spc="0" dirty="0">
              <a:solidFill>
                <a:srgbClr val="008000"/>
              </a:solidFill>
              <a:latin typeface="Times New Roman" pitchFamily="18" charset="0"/>
              <a:cs typeface="Times New Roman" pitchFamily="18" charset="0"/>
            </a:endParaRPr>
          </a:p>
        </p:txBody>
      </p:sp>
      <p:pic>
        <p:nvPicPr>
          <p:cNvPr id="55" name="그림 15" descr="arrow.png"/>
          <p:cNvPicPr>
            <a:picLocks noChangeAspect="1"/>
          </p:cNvPicPr>
          <p:nvPr/>
        </p:nvPicPr>
        <p:blipFill>
          <a:blip r:embed="rId3" cstate="print"/>
          <a:stretch>
            <a:fillRect/>
          </a:stretch>
        </p:blipFill>
        <p:spPr>
          <a:xfrm>
            <a:off x="3200400" y="1143000"/>
            <a:ext cx="617838" cy="381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www.purlehazeproperties.com</a:t>
            </a:r>
            <a:endParaRPr lang="en-US" dirty="0"/>
          </a:p>
        </p:txBody>
      </p:sp>
      <p:sp>
        <p:nvSpPr>
          <p:cNvPr id="3" name="Slide Number Placeholder 2"/>
          <p:cNvSpPr>
            <a:spLocks noGrp="1"/>
          </p:cNvSpPr>
          <p:nvPr>
            <p:ph type="sldNum" sz="quarter" idx="12"/>
          </p:nvPr>
        </p:nvSpPr>
        <p:spPr/>
        <p:txBody>
          <a:bodyPr/>
          <a:lstStyle/>
          <a:p>
            <a:fld id="{F55C50A9-44CF-4968-B481-C4C34B62CCCD}" type="slidenum">
              <a:rPr lang="en-US" smtClean="0"/>
              <a:pPr/>
              <a:t>16</a:t>
            </a:fld>
            <a:endParaRPr lang="en-US" dirty="0"/>
          </a:p>
        </p:txBody>
      </p:sp>
      <p:sp>
        <p:nvSpPr>
          <p:cNvPr id="54" name="Title 11"/>
          <p:cNvSpPr>
            <a:spLocks noGrp="1"/>
          </p:cNvSpPr>
          <p:nvPr>
            <p:ph type="title"/>
          </p:nvPr>
        </p:nvSpPr>
        <p:spPr>
          <a:xfrm>
            <a:off x="360000" y="396001"/>
            <a:ext cx="4821600" cy="2194799"/>
          </a:xfrm>
        </p:spPr>
        <p:txBody>
          <a:bodyPr>
            <a:normAutofit/>
          </a:bodyPr>
          <a:lstStyle/>
          <a:p>
            <a:pPr>
              <a:lnSpc>
                <a:spcPct val="80000"/>
              </a:lnSpc>
            </a:pPr>
            <a:r>
              <a:rPr lang="en-US" sz="3200" b="1" cap="all" dirty="0" smtClean="0">
                <a:solidFill>
                  <a:srgbClr val="008000"/>
                </a:solidFill>
                <a:latin typeface="Times New Roman" pitchFamily="18" charset="0"/>
                <a:cs typeface="Times New Roman" pitchFamily="18" charset="0"/>
              </a:rPr>
              <a:t>3 YER SALES AND INCOME </a:t>
            </a:r>
            <a:r>
              <a:rPr lang="en-US" sz="3200" b="1" cap="all" dirty="0" smtClean="0">
                <a:solidFill>
                  <a:srgbClr val="008000"/>
                </a:solidFill>
                <a:latin typeface="Times New Roman" pitchFamily="18" charset="0"/>
                <a:cs typeface="Times New Roman" pitchFamily="18" charset="0"/>
              </a:rPr>
              <a:t>Projection </a:t>
            </a:r>
            <a:endParaRPr lang="en-US" sz="3200" cap="all" spc="0" dirty="0">
              <a:solidFill>
                <a:srgbClr val="008000"/>
              </a:solidFill>
              <a:latin typeface="Times New Roman" pitchFamily="18" charset="0"/>
              <a:cs typeface="Times New Roman" pitchFamily="18" charset="0"/>
            </a:endParaRPr>
          </a:p>
        </p:txBody>
      </p:sp>
      <p:pic>
        <p:nvPicPr>
          <p:cNvPr id="55" name="그림 15" descr="arrow.png"/>
          <p:cNvPicPr>
            <a:picLocks noChangeAspect="1"/>
          </p:cNvPicPr>
          <p:nvPr/>
        </p:nvPicPr>
        <p:blipFill>
          <a:blip r:embed="rId3" cstate="print"/>
          <a:stretch>
            <a:fillRect/>
          </a:stretch>
        </p:blipFill>
        <p:spPr>
          <a:xfrm>
            <a:off x="4419600" y="762000"/>
            <a:ext cx="617838" cy="38100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685616098"/>
              </p:ext>
            </p:extLst>
          </p:nvPr>
        </p:nvGraphicFramePr>
        <p:xfrm>
          <a:off x="1587060" y="1440460"/>
          <a:ext cx="7099740" cy="4655540"/>
        </p:xfrm>
        <a:graphic>
          <a:graphicData uri="http://schemas.openxmlformats.org/drawingml/2006/table">
            <a:tbl>
              <a:tblPr/>
              <a:tblGrid>
                <a:gridCol w="2508291"/>
                <a:gridCol w="1530483"/>
                <a:gridCol w="1530483"/>
                <a:gridCol w="1530483"/>
              </a:tblGrid>
              <a:tr h="312564">
                <a:tc gridSpan="4">
                  <a:txBody>
                    <a:bodyPr/>
                    <a:lstStyle/>
                    <a:p>
                      <a:pPr algn="ctr" fontAlgn="ctr"/>
                      <a:r>
                        <a:rPr lang="en-US" sz="900" b="1" i="0" u="none" strike="noStrike" dirty="0">
                          <a:solidFill>
                            <a:srgbClr val="FFFFFF"/>
                          </a:solidFill>
                          <a:latin typeface="Arial"/>
                        </a:rPr>
                        <a:t>JH SUB LICENSE SALES PROJECTION</a:t>
                      </a:r>
                    </a:p>
                  </a:txBody>
                  <a:tcPr marL="7152" marR="7152" marT="7152" marB="0" anchor="ctr">
                    <a:lnL>
                      <a:noFill/>
                    </a:lnL>
                    <a:lnR>
                      <a:noFill/>
                    </a:lnR>
                    <a:lnT>
                      <a:noFill/>
                    </a:lnT>
                    <a:lnB>
                      <a:noFill/>
                    </a:lnB>
                    <a:solidFill>
                      <a:srgbClr val="02254B"/>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197408">
                <a:tc>
                  <a:txBody>
                    <a:bodyPr/>
                    <a:lstStyle/>
                    <a:p>
                      <a:pPr algn="l" fontAlgn="ctr"/>
                      <a:endParaRPr lang="en-US" sz="900" b="0" i="0" u="none" strike="noStrike" dirty="0">
                        <a:solidFill>
                          <a:srgbClr val="000000"/>
                        </a:solidFill>
                        <a:latin typeface="Arial"/>
                      </a:endParaRPr>
                    </a:p>
                  </a:txBody>
                  <a:tcPr marL="7152" marR="7152" marT="7152" marB="0" anchor="ctr">
                    <a:lnL>
                      <a:noFill/>
                    </a:lnL>
                    <a:lnR>
                      <a:noFill/>
                    </a:lnR>
                    <a:lnT>
                      <a:noFill/>
                    </a:lnT>
                    <a:lnB>
                      <a:noFill/>
                    </a:lnB>
                  </a:tcPr>
                </a:tc>
                <a:tc>
                  <a:txBody>
                    <a:bodyPr/>
                    <a:lstStyle/>
                    <a:p>
                      <a:pPr algn="l" fontAlgn="ctr"/>
                      <a:endParaRPr lang="en-US" sz="900" b="0" i="0" u="none" strike="noStrike">
                        <a:solidFill>
                          <a:srgbClr val="000000"/>
                        </a:solidFill>
                        <a:latin typeface="Arial"/>
                      </a:endParaRPr>
                    </a:p>
                  </a:txBody>
                  <a:tcPr marL="7152" marR="7152" marT="7152" marB="0" anchor="ctr">
                    <a:lnL>
                      <a:noFill/>
                    </a:lnL>
                    <a:lnR>
                      <a:noFill/>
                    </a:lnR>
                    <a:lnT>
                      <a:noFill/>
                    </a:lnT>
                    <a:lnB>
                      <a:noFill/>
                    </a:lnB>
                  </a:tcPr>
                </a:tc>
                <a:tc>
                  <a:txBody>
                    <a:bodyPr/>
                    <a:lstStyle/>
                    <a:p>
                      <a:pPr algn="l" fontAlgn="ctr"/>
                      <a:endParaRPr lang="en-US" sz="900" b="0" i="0" u="none" strike="noStrike">
                        <a:solidFill>
                          <a:srgbClr val="000000"/>
                        </a:solidFill>
                        <a:latin typeface="Arial"/>
                      </a:endParaRPr>
                    </a:p>
                  </a:txBody>
                  <a:tcPr marL="7152" marR="7152" marT="7152" marB="0" anchor="ctr">
                    <a:lnL>
                      <a:noFill/>
                    </a:lnL>
                    <a:lnR>
                      <a:noFill/>
                    </a:lnR>
                    <a:lnT>
                      <a:noFill/>
                    </a:lnT>
                    <a:lnB>
                      <a:noFill/>
                    </a:lnB>
                  </a:tcPr>
                </a:tc>
                <a:tc>
                  <a:txBody>
                    <a:bodyPr/>
                    <a:lstStyle/>
                    <a:p>
                      <a:pPr algn="l" fontAlgn="ctr"/>
                      <a:endParaRPr lang="en-US" sz="900" b="0" i="0" u="none" strike="noStrike">
                        <a:solidFill>
                          <a:srgbClr val="000000"/>
                        </a:solidFill>
                        <a:latin typeface="Arial"/>
                      </a:endParaRPr>
                    </a:p>
                  </a:txBody>
                  <a:tcPr marL="7152" marR="7152" marT="7152" marB="0" anchor="ctr">
                    <a:lnL>
                      <a:noFill/>
                    </a:lnL>
                    <a:lnR>
                      <a:noFill/>
                    </a:lnR>
                    <a:lnT>
                      <a:noFill/>
                    </a:lnT>
                    <a:lnB>
                      <a:noFill/>
                    </a:lnB>
                  </a:tcPr>
                </a:tc>
              </a:tr>
              <a:tr h="197408">
                <a:tc gridSpan="4">
                  <a:txBody>
                    <a:bodyPr/>
                    <a:lstStyle/>
                    <a:p>
                      <a:pPr algn="r" fontAlgn="ctr"/>
                      <a:endParaRPr lang="en-US" sz="900" b="0" i="0" u="none" strike="noStrike" dirty="0">
                        <a:solidFill>
                          <a:srgbClr val="000000"/>
                        </a:solidFill>
                        <a:latin typeface="Arial"/>
                      </a:endParaRPr>
                    </a:p>
                  </a:txBody>
                  <a:tcPr marL="7152" marR="7152" marT="7152" marB="0" anchor="ctr">
                    <a:lnL>
                      <a:noFill/>
                    </a:lnL>
                    <a:lnR>
                      <a:noFill/>
                    </a:lnR>
                    <a:lnT>
                      <a:noFill/>
                    </a:lnT>
                    <a:lnB w="12700" cap="flat" cmpd="sng" algn="ctr">
                      <a:solidFill>
                        <a:srgbClr val="A5A5A5"/>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r>
              <a:tr h="197408">
                <a:tc>
                  <a:txBody>
                    <a:bodyPr/>
                    <a:lstStyle/>
                    <a:p>
                      <a:pPr algn="l" fontAlgn="ctr"/>
                      <a:r>
                        <a:rPr lang="en-US" sz="900" b="1" i="0" u="none" strike="noStrike">
                          <a:solidFill>
                            <a:srgbClr val="000000"/>
                          </a:solidFill>
                          <a:latin typeface="Arial"/>
                        </a:rPr>
                        <a:t>Royalty Projection</a:t>
                      </a:r>
                    </a:p>
                  </a:txBody>
                  <a:tcPr marL="7152" marR="7152" marT="7152" marB="0" anchor="ctr">
                    <a:lnL>
                      <a:noFill/>
                    </a:lnL>
                    <a:lnR w="6350" cap="flat" cmpd="sng" algn="ctr">
                      <a:solidFill>
                        <a:srgbClr val="BFBFBF"/>
                      </a:solidFill>
                      <a:prstDash val="solid"/>
                      <a:round/>
                      <a:headEnd type="none" w="med" len="med"/>
                      <a:tailEnd type="none" w="med" len="med"/>
                    </a:lnR>
                    <a:lnT w="12700" cap="flat" cmpd="sng" algn="ctr">
                      <a:solidFill>
                        <a:srgbClr val="A5A5A5"/>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BE3D1"/>
                    </a:solidFill>
                  </a:tcPr>
                </a:tc>
                <a:tc>
                  <a:txBody>
                    <a:bodyPr/>
                    <a:lstStyle/>
                    <a:p>
                      <a:pPr algn="ctr" fontAlgn="ctr"/>
                      <a:r>
                        <a:rPr lang="en-US" sz="900" b="1" i="0" u="none" strike="noStrike">
                          <a:solidFill>
                            <a:srgbClr val="000000"/>
                          </a:solidFill>
                          <a:latin typeface="Arial"/>
                        </a:rPr>
                        <a:t>1st Year</a:t>
                      </a: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A5A5A5"/>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BE3D1"/>
                    </a:solidFill>
                  </a:tcPr>
                </a:tc>
                <a:tc>
                  <a:txBody>
                    <a:bodyPr/>
                    <a:lstStyle/>
                    <a:p>
                      <a:pPr algn="ctr" fontAlgn="ctr"/>
                      <a:r>
                        <a:rPr lang="en-US" sz="900" b="1" i="0" u="none" strike="noStrike">
                          <a:solidFill>
                            <a:srgbClr val="000000"/>
                          </a:solidFill>
                          <a:latin typeface="Arial"/>
                        </a:rPr>
                        <a:t>2nd Year</a:t>
                      </a: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A5A5A5"/>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BE3D1"/>
                    </a:solidFill>
                  </a:tcPr>
                </a:tc>
                <a:tc>
                  <a:txBody>
                    <a:bodyPr/>
                    <a:lstStyle/>
                    <a:p>
                      <a:pPr algn="ctr" fontAlgn="ctr"/>
                      <a:r>
                        <a:rPr lang="en-US" sz="900" b="1" i="0" u="none" strike="noStrike">
                          <a:solidFill>
                            <a:srgbClr val="000000"/>
                          </a:solidFill>
                          <a:latin typeface="Arial"/>
                        </a:rPr>
                        <a:t>3rd Year</a:t>
                      </a:r>
                    </a:p>
                  </a:txBody>
                  <a:tcPr marL="7152" marR="7152" marT="7152" marB="0" anchor="ctr">
                    <a:lnL w="6350" cap="flat" cmpd="sng" algn="ctr">
                      <a:solidFill>
                        <a:srgbClr val="BFBFBF"/>
                      </a:solidFill>
                      <a:prstDash val="solid"/>
                      <a:round/>
                      <a:headEnd type="none" w="med" len="med"/>
                      <a:tailEnd type="none" w="med" len="med"/>
                    </a:lnL>
                    <a:lnR>
                      <a:noFill/>
                    </a:lnR>
                    <a:lnT w="12700" cap="flat" cmpd="sng" algn="ctr">
                      <a:solidFill>
                        <a:srgbClr val="A5A5A5"/>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BE3D1"/>
                    </a:solidFill>
                  </a:tcPr>
                </a:tc>
              </a:tr>
              <a:tr h="19740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900" b="0" i="0" u="none" strike="noStrike" dirty="0" smtClean="0">
                          <a:solidFill>
                            <a:srgbClr val="000000"/>
                          </a:solidFill>
                          <a:latin typeface="Arial"/>
                        </a:rPr>
                        <a:t>6,459 distribution units in CA</a:t>
                      </a:r>
                    </a:p>
                  </a:txBody>
                  <a:tcPr marL="7152" marR="7152" marT="7152"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6,459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6,459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6,459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7408">
                <a:tc>
                  <a:txBody>
                    <a:bodyPr/>
                    <a:lstStyle/>
                    <a:p>
                      <a:pPr algn="l" fontAlgn="ctr"/>
                      <a:r>
                        <a:rPr lang="en-US" sz="900" b="0" i="0" u="none" strike="noStrike" dirty="0">
                          <a:solidFill>
                            <a:srgbClr val="000000"/>
                          </a:solidFill>
                          <a:latin typeface="Arial"/>
                        </a:rPr>
                        <a:t>Projected % Market Share</a:t>
                      </a:r>
                    </a:p>
                  </a:txBody>
                  <a:tcPr marL="7152" marR="7152" marT="7152"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30%</a:t>
                      </a: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40%</a:t>
                      </a: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50%</a:t>
                      </a:r>
                    </a:p>
                  </a:txBody>
                  <a:tcPr marL="7152" marR="7152" marT="7152"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7408">
                <a:tc>
                  <a:txBody>
                    <a:bodyPr/>
                    <a:lstStyle/>
                    <a:p>
                      <a:pPr algn="l" fontAlgn="ctr"/>
                      <a:r>
                        <a:rPr lang="en-US" sz="900" b="0" i="0" u="none" strike="noStrike" dirty="0">
                          <a:solidFill>
                            <a:srgbClr val="000000"/>
                          </a:solidFill>
                          <a:latin typeface="Arial"/>
                        </a:rPr>
                        <a:t>Projected 1 Unit Sales per </a:t>
                      </a:r>
                      <a:r>
                        <a:rPr lang="en-US" sz="900" b="0" i="0" u="none" strike="noStrike" baseline="0" dirty="0" smtClean="0">
                          <a:solidFill>
                            <a:srgbClr val="000000"/>
                          </a:solidFill>
                          <a:latin typeface="Arial"/>
                        </a:rPr>
                        <a:t>Day</a:t>
                      </a:r>
                      <a:endParaRPr lang="en-US" sz="900" b="0" i="0" u="none" strike="noStrike" dirty="0">
                        <a:solidFill>
                          <a:srgbClr val="000000"/>
                        </a:solidFill>
                        <a:latin typeface="Arial"/>
                      </a:endParaRPr>
                    </a:p>
                  </a:txBody>
                  <a:tcPr marL="7152" marR="7152" marT="7152"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1,938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2,584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3,230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7408">
                <a:tc>
                  <a:txBody>
                    <a:bodyPr/>
                    <a:lstStyle/>
                    <a:p>
                      <a:pPr algn="l" fontAlgn="ctr"/>
                      <a:r>
                        <a:rPr lang="en-US" sz="900" b="0" i="0" u="none" strike="noStrike">
                          <a:solidFill>
                            <a:srgbClr val="000000"/>
                          </a:solidFill>
                          <a:latin typeface="Arial"/>
                        </a:rPr>
                        <a:t># Days per Month</a:t>
                      </a:r>
                    </a:p>
                  </a:txBody>
                  <a:tcPr marL="7152" marR="7152" marT="7152"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30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30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30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7408">
                <a:tc>
                  <a:txBody>
                    <a:bodyPr/>
                    <a:lstStyle/>
                    <a:p>
                      <a:pPr algn="l" fontAlgn="ctr"/>
                      <a:r>
                        <a:rPr lang="en-US" sz="900" b="0" i="0" u="none" strike="noStrike">
                          <a:solidFill>
                            <a:srgbClr val="000000"/>
                          </a:solidFill>
                          <a:latin typeface="Arial"/>
                        </a:rPr>
                        <a:t># Unit Sales per Month</a:t>
                      </a:r>
                    </a:p>
                  </a:txBody>
                  <a:tcPr marL="7152" marR="7152" marT="7152"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58,131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77,508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96,885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7408">
                <a:tc>
                  <a:txBody>
                    <a:bodyPr/>
                    <a:lstStyle/>
                    <a:p>
                      <a:pPr algn="l" fontAlgn="ctr"/>
                      <a:r>
                        <a:rPr lang="en-US" sz="900" b="0" i="0" u="none" strike="noStrike" dirty="0">
                          <a:solidFill>
                            <a:srgbClr val="000000"/>
                          </a:solidFill>
                          <a:latin typeface="Arial"/>
                        </a:rPr>
                        <a:t># Months per Year</a:t>
                      </a:r>
                    </a:p>
                  </a:txBody>
                  <a:tcPr marL="7152" marR="7152" marT="7152"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12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12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12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7408">
                <a:tc>
                  <a:txBody>
                    <a:bodyPr/>
                    <a:lstStyle/>
                    <a:p>
                      <a:pPr algn="l" fontAlgn="ctr"/>
                      <a:r>
                        <a:rPr lang="en-US" sz="900" b="0" i="0" u="none" strike="noStrike">
                          <a:solidFill>
                            <a:srgbClr val="000000"/>
                          </a:solidFill>
                          <a:latin typeface="Arial"/>
                        </a:rPr>
                        <a:t># Unit Sales per Year</a:t>
                      </a:r>
                    </a:p>
                  </a:txBody>
                  <a:tcPr marL="7152" marR="7152" marT="7152"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697,572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930,096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1,162,620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7408">
                <a:tc>
                  <a:txBody>
                    <a:bodyPr/>
                    <a:lstStyle/>
                    <a:p>
                      <a:pPr algn="l" fontAlgn="ctr"/>
                      <a:r>
                        <a:rPr lang="en-US" sz="900" b="0" i="0" u="none" strike="noStrike" dirty="0">
                          <a:solidFill>
                            <a:srgbClr val="000000"/>
                          </a:solidFill>
                          <a:latin typeface="Arial"/>
                        </a:rPr>
                        <a:t># Products </a:t>
                      </a:r>
                      <a:r>
                        <a:rPr lang="en-US" sz="900" b="0" i="0" u="none" strike="noStrike" dirty="0" smtClean="0">
                          <a:solidFill>
                            <a:srgbClr val="000000"/>
                          </a:solidFill>
                          <a:latin typeface="Arial"/>
                        </a:rPr>
                        <a:t>sells by </a:t>
                      </a:r>
                      <a:r>
                        <a:rPr lang="en-US" sz="900" b="0" i="0" u="none" strike="noStrike" dirty="0">
                          <a:solidFill>
                            <a:srgbClr val="000000"/>
                          </a:solidFill>
                          <a:latin typeface="Arial"/>
                        </a:rPr>
                        <a:t>Category</a:t>
                      </a:r>
                    </a:p>
                  </a:txBody>
                  <a:tcPr marL="7152" marR="7152" marT="7152"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5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10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20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7408">
                <a:tc>
                  <a:txBody>
                    <a:bodyPr/>
                    <a:lstStyle/>
                    <a:p>
                      <a:pPr algn="l" fontAlgn="ctr"/>
                      <a:r>
                        <a:rPr lang="en-US" sz="900" b="0" i="0" u="none" strike="noStrike">
                          <a:solidFill>
                            <a:srgbClr val="000000"/>
                          </a:solidFill>
                          <a:latin typeface="Arial"/>
                        </a:rPr>
                        <a:t>Total # Units Sales per Year</a:t>
                      </a:r>
                    </a:p>
                  </a:txBody>
                  <a:tcPr marL="7152" marR="7152" marT="7152"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3,487,860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9,300,960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23,252,400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7408">
                <a:tc>
                  <a:txBody>
                    <a:bodyPr/>
                    <a:lstStyle/>
                    <a:p>
                      <a:pPr algn="l" fontAlgn="ctr"/>
                      <a:r>
                        <a:rPr lang="en-US" sz="900" b="0" i="0" u="none" strike="noStrike" dirty="0" smtClean="0">
                          <a:solidFill>
                            <a:srgbClr val="000000"/>
                          </a:solidFill>
                          <a:latin typeface="Arial"/>
                        </a:rPr>
                        <a:t>Wholesale Sales Profit</a:t>
                      </a:r>
                      <a:r>
                        <a:rPr lang="en-US" sz="900" b="0" i="0" u="none" strike="noStrike" baseline="0" dirty="0" smtClean="0">
                          <a:solidFill>
                            <a:srgbClr val="000000"/>
                          </a:solidFill>
                          <a:latin typeface="Arial"/>
                        </a:rPr>
                        <a:t> </a:t>
                      </a:r>
                      <a:r>
                        <a:rPr lang="en-US" sz="900" b="0" i="0" u="none" strike="noStrike" dirty="0" smtClean="0">
                          <a:solidFill>
                            <a:srgbClr val="000000"/>
                          </a:solidFill>
                          <a:latin typeface="Arial"/>
                        </a:rPr>
                        <a:t>per </a:t>
                      </a:r>
                      <a:r>
                        <a:rPr lang="en-US" sz="900" b="0" i="0" u="none" strike="noStrike" dirty="0">
                          <a:solidFill>
                            <a:srgbClr val="000000"/>
                          </a:solidFill>
                          <a:latin typeface="Arial"/>
                        </a:rPr>
                        <a:t>Unit</a:t>
                      </a:r>
                    </a:p>
                  </a:txBody>
                  <a:tcPr marL="7152" marR="7152" marT="7152"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a:solidFill>
                            <a:srgbClr val="000000"/>
                          </a:solidFill>
                          <a:latin typeface="Arial"/>
                        </a:rPr>
                        <a:t>$</a:t>
                      </a:r>
                      <a:r>
                        <a:rPr lang="en-US" sz="900" b="0" i="0" u="none" strike="noStrike" dirty="0" smtClean="0">
                          <a:solidFill>
                            <a:srgbClr val="000000"/>
                          </a:solidFill>
                          <a:latin typeface="Arial"/>
                        </a:rPr>
                        <a:t>10.00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$10.00 </a:t>
                      </a: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$10.00 </a:t>
                      </a:r>
                    </a:p>
                  </a:txBody>
                  <a:tcPr marL="7152" marR="7152" marT="7152"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7408">
                <a:tc>
                  <a:txBody>
                    <a:bodyPr/>
                    <a:lstStyle/>
                    <a:p>
                      <a:pPr algn="l" fontAlgn="ctr"/>
                      <a:r>
                        <a:rPr lang="en-US" sz="900" b="0" i="0" u="none" strike="noStrike">
                          <a:solidFill>
                            <a:srgbClr val="000000"/>
                          </a:solidFill>
                          <a:latin typeface="Arial"/>
                        </a:rPr>
                        <a:t>Total $ Units Sales per Year</a:t>
                      </a:r>
                    </a:p>
                  </a:txBody>
                  <a:tcPr marL="7152" marR="7152" marT="7152"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$34,878,600.00 </a:t>
                      </a: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$93,009,600.00 </a:t>
                      </a: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$232,524,000.00 </a:t>
                      </a:r>
                    </a:p>
                  </a:txBody>
                  <a:tcPr marL="7152" marR="7152" marT="7152"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7408">
                <a:tc>
                  <a:txBody>
                    <a:bodyPr/>
                    <a:lstStyle/>
                    <a:p>
                      <a:pPr algn="l" fontAlgn="ctr"/>
                      <a:r>
                        <a:rPr lang="en-US" sz="900" b="0" i="0" u="none" strike="noStrike">
                          <a:solidFill>
                            <a:srgbClr val="000000"/>
                          </a:solidFill>
                          <a:latin typeface="Arial"/>
                        </a:rPr>
                        <a:t>Sub License Royalty</a:t>
                      </a:r>
                    </a:p>
                  </a:txBody>
                  <a:tcPr marL="7152" marR="7152" marT="7152"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5%</a:t>
                      </a: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5%</a:t>
                      </a: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5%</a:t>
                      </a:r>
                    </a:p>
                  </a:txBody>
                  <a:tcPr marL="7152" marR="7152" marT="7152"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7408">
                <a:tc>
                  <a:txBody>
                    <a:bodyPr/>
                    <a:lstStyle/>
                    <a:p>
                      <a:pPr algn="l" fontAlgn="ctr"/>
                      <a:r>
                        <a:rPr lang="en-US" sz="900" b="1" i="0" u="none" strike="noStrike">
                          <a:solidFill>
                            <a:srgbClr val="FFFFFF"/>
                          </a:solidFill>
                          <a:latin typeface="Arial"/>
                        </a:rPr>
                        <a:t>Total $ Royalty per Year</a:t>
                      </a:r>
                    </a:p>
                  </a:txBody>
                  <a:tcPr marL="7152" marR="7152" marT="7152"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C1A770"/>
                    </a:solidFill>
                  </a:tcPr>
                </a:tc>
                <a:tc>
                  <a:txBody>
                    <a:bodyPr/>
                    <a:lstStyle/>
                    <a:p>
                      <a:pPr algn="r" fontAlgn="ctr"/>
                      <a:r>
                        <a:rPr lang="en-US" sz="900" b="1" i="0" u="none" strike="noStrike">
                          <a:solidFill>
                            <a:srgbClr val="FFFFFF"/>
                          </a:solidFill>
                          <a:latin typeface="Arial"/>
                        </a:rPr>
                        <a:t>$1,743,930.00 </a:t>
                      </a: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C1A770"/>
                    </a:solidFill>
                  </a:tcPr>
                </a:tc>
                <a:tc>
                  <a:txBody>
                    <a:bodyPr/>
                    <a:lstStyle/>
                    <a:p>
                      <a:pPr algn="r" fontAlgn="ctr"/>
                      <a:r>
                        <a:rPr lang="en-US" sz="900" b="1" i="0" u="none" strike="noStrike">
                          <a:solidFill>
                            <a:srgbClr val="FFFFFF"/>
                          </a:solidFill>
                          <a:latin typeface="Arial"/>
                        </a:rPr>
                        <a:t>$4,650,480.00 </a:t>
                      </a: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C1A770"/>
                    </a:solidFill>
                  </a:tcPr>
                </a:tc>
                <a:tc>
                  <a:txBody>
                    <a:bodyPr/>
                    <a:lstStyle/>
                    <a:p>
                      <a:pPr algn="r" fontAlgn="ctr"/>
                      <a:r>
                        <a:rPr lang="en-US" sz="900" b="1" i="0" u="none" strike="noStrike">
                          <a:solidFill>
                            <a:srgbClr val="FFFFFF"/>
                          </a:solidFill>
                          <a:latin typeface="Arial"/>
                        </a:rPr>
                        <a:t>$11,626,200.00 </a:t>
                      </a:r>
                    </a:p>
                  </a:txBody>
                  <a:tcPr marL="7152" marR="7152" marT="7152"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C1A770"/>
                    </a:solidFill>
                  </a:tcPr>
                </a:tc>
              </a:tr>
              <a:tr h="197408">
                <a:tc gridSpan="4">
                  <a:txBody>
                    <a:bodyPr/>
                    <a:lstStyle/>
                    <a:p>
                      <a:pPr algn="r" fontAlgn="ctr"/>
                      <a:r>
                        <a:rPr lang="en-US" sz="900" b="0" i="0" u="none" strike="noStrike">
                          <a:solidFill>
                            <a:srgbClr val="000000"/>
                          </a:solidFill>
                          <a:latin typeface="Arial"/>
                        </a:rPr>
                        <a:t># Products in Category increases by 100% each year</a:t>
                      </a:r>
                    </a:p>
                  </a:txBody>
                  <a:tcPr marL="7152" marR="7152" marT="7152" marB="0" anchor="ctr">
                    <a:lnL>
                      <a:noFill/>
                    </a:lnL>
                    <a:lnR>
                      <a:noFill/>
                    </a:lnR>
                    <a:lnT w="12700" cap="flat" cmpd="sng" algn="ctr">
                      <a:solidFill>
                        <a:srgbClr val="A5A5A5"/>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r>
              <a:tr h="197408">
                <a:tc>
                  <a:txBody>
                    <a:bodyPr/>
                    <a:lstStyle/>
                    <a:p>
                      <a:pPr algn="l" fontAlgn="ctr"/>
                      <a:endParaRPr lang="en-US" sz="900" b="0" i="0" u="none" strike="noStrike">
                        <a:solidFill>
                          <a:srgbClr val="000000"/>
                        </a:solidFill>
                        <a:latin typeface="Arial"/>
                      </a:endParaRPr>
                    </a:p>
                  </a:txBody>
                  <a:tcPr marL="7152" marR="7152" marT="7152" marB="0" anchor="ctr">
                    <a:lnL>
                      <a:noFill/>
                    </a:lnL>
                    <a:lnR>
                      <a:noFill/>
                    </a:lnR>
                    <a:lnT>
                      <a:noFill/>
                    </a:lnT>
                    <a:lnB w="12700" cap="flat" cmpd="sng" algn="ctr">
                      <a:solidFill>
                        <a:srgbClr val="A5A5A5"/>
                      </a:solidFill>
                      <a:prstDash val="solid"/>
                      <a:round/>
                      <a:headEnd type="none" w="med" len="med"/>
                      <a:tailEnd type="none" w="med" len="med"/>
                    </a:lnB>
                  </a:tcPr>
                </a:tc>
                <a:tc>
                  <a:txBody>
                    <a:bodyPr/>
                    <a:lstStyle/>
                    <a:p>
                      <a:pPr algn="l" fontAlgn="ctr"/>
                      <a:endParaRPr lang="en-US" sz="900" b="0" i="0" u="none" strike="noStrike">
                        <a:solidFill>
                          <a:srgbClr val="000000"/>
                        </a:solidFill>
                        <a:latin typeface="Arial"/>
                      </a:endParaRPr>
                    </a:p>
                  </a:txBody>
                  <a:tcPr marL="7152" marR="7152" marT="7152" marB="0" anchor="ctr">
                    <a:lnL>
                      <a:noFill/>
                    </a:lnL>
                    <a:lnR>
                      <a:noFill/>
                    </a:lnR>
                    <a:lnT>
                      <a:noFill/>
                    </a:lnT>
                    <a:lnB w="12700" cap="flat" cmpd="sng" algn="ctr">
                      <a:solidFill>
                        <a:srgbClr val="A5A5A5"/>
                      </a:solidFill>
                      <a:prstDash val="solid"/>
                      <a:round/>
                      <a:headEnd type="none" w="med" len="med"/>
                      <a:tailEnd type="none" w="med" len="med"/>
                    </a:lnB>
                  </a:tcPr>
                </a:tc>
                <a:tc>
                  <a:txBody>
                    <a:bodyPr/>
                    <a:lstStyle/>
                    <a:p>
                      <a:pPr algn="l" fontAlgn="ctr"/>
                      <a:endParaRPr lang="en-US" sz="900" b="0" i="0" u="none" strike="noStrike">
                        <a:solidFill>
                          <a:srgbClr val="000000"/>
                        </a:solidFill>
                        <a:latin typeface="Arial"/>
                      </a:endParaRPr>
                    </a:p>
                  </a:txBody>
                  <a:tcPr marL="7152" marR="7152" marT="7152" marB="0" anchor="ctr">
                    <a:lnL>
                      <a:noFill/>
                    </a:lnL>
                    <a:lnR>
                      <a:noFill/>
                    </a:lnR>
                    <a:lnT>
                      <a:noFill/>
                    </a:lnT>
                    <a:lnB w="12700" cap="flat" cmpd="sng" algn="ctr">
                      <a:solidFill>
                        <a:srgbClr val="A5A5A5"/>
                      </a:solidFill>
                      <a:prstDash val="solid"/>
                      <a:round/>
                      <a:headEnd type="none" w="med" len="med"/>
                      <a:tailEnd type="none" w="med" len="med"/>
                    </a:lnB>
                  </a:tcPr>
                </a:tc>
                <a:tc>
                  <a:txBody>
                    <a:bodyPr/>
                    <a:lstStyle/>
                    <a:p>
                      <a:pPr algn="l" fontAlgn="ctr"/>
                      <a:endParaRPr lang="en-US" sz="900" b="0" i="0" u="none" strike="noStrike">
                        <a:solidFill>
                          <a:srgbClr val="000000"/>
                        </a:solidFill>
                        <a:latin typeface="Arial"/>
                      </a:endParaRPr>
                    </a:p>
                  </a:txBody>
                  <a:tcPr marL="7152" marR="7152" marT="7152" marB="0" anchor="ctr">
                    <a:lnL>
                      <a:noFill/>
                    </a:lnL>
                    <a:lnR>
                      <a:noFill/>
                    </a:lnR>
                    <a:lnT>
                      <a:noFill/>
                    </a:lnT>
                    <a:lnB w="12700" cap="flat" cmpd="sng" algn="ctr">
                      <a:solidFill>
                        <a:srgbClr val="A5A5A5"/>
                      </a:solidFill>
                      <a:prstDash val="solid"/>
                      <a:round/>
                      <a:headEnd type="none" w="med" len="med"/>
                      <a:tailEnd type="none" w="med" len="med"/>
                    </a:lnB>
                  </a:tcPr>
                </a:tc>
              </a:tr>
              <a:tr h="197408">
                <a:tc>
                  <a:txBody>
                    <a:bodyPr/>
                    <a:lstStyle/>
                    <a:p>
                      <a:pPr algn="l" fontAlgn="ctr"/>
                      <a:r>
                        <a:rPr lang="en-US" sz="900" b="1" i="0" u="none" strike="noStrike">
                          <a:solidFill>
                            <a:srgbClr val="000000"/>
                          </a:solidFill>
                          <a:latin typeface="Arial"/>
                        </a:rPr>
                        <a:t>Sub License Guarantees</a:t>
                      </a:r>
                    </a:p>
                  </a:txBody>
                  <a:tcPr marL="7152" marR="7152" marT="7152" marB="0" anchor="ctr">
                    <a:lnL>
                      <a:noFill/>
                    </a:lnL>
                    <a:lnR w="6350" cap="flat" cmpd="sng" algn="ctr">
                      <a:solidFill>
                        <a:srgbClr val="BFBFBF"/>
                      </a:solidFill>
                      <a:prstDash val="solid"/>
                      <a:round/>
                      <a:headEnd type="none" w="med" len="med"/>
                      <a:tailEnd type="none" w="med" len="med"/>
                    </a:lnR>
                    <a:lnT w="12700" cap="flat" cmpd="sng" algn="ctr">
                      <a:solidFill>
                        <a:srgbClr val="A5A5A5"/>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BE3D1"/>
                    </a:solidFill>
                  </a:tcPr>
                </a:tc>
                <a:tc>
                  <a:txBody>
                    <a:bodyPr/>
                    <a:lstStyle/>
                    <a:p>
                      <a:pPr algn="ctr" fontAlgn="ctr"/>
                      <a:r>
                        <a:rPr lang="en-US" sz="900" b="1" i="0" u="none" strike="noStrike">
                          <a:solidFill>
                            <a:srgbClr val="000000"/>
                          </a:solidFill>
                          <a:latin typeface="Arial"/>
                        </a:rPr>
                        <a:t>1st Year</a:t>
                      </a: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A5A5A5"/>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BE3D1"/>
                    </a:solidFill>
                  </a:tcPr>
                </a:tc>
                <a:tc>
                  <a:txBody>
                    <a:bodyPr/>
                    <a:lstStyle/>
                    <a:p>
                      <a:pPr algn="ctr" fontAlgn="ctr"/>
                      <a:r>
                        <a:rPr lang="en-US" sz="900" b="1" i="0" u="none" strike="noStrike">
                          <a:solidFill>
                            <a:srgbClr val="000000"/>
                          </a:solidFill>
                          <a:latin typeface="Arial"/>
                        </a:rPr>
                        <a:t>2nd Year</a:t>
                      </a: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A5A5A5"/>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BE3D1"/>
                    </a:solidFill>
                  </a:tcPr>
                </a:tc>
                <a:tc>
                  <a:txBody>
                    <a:bodyPr/>
                    <a:lstStyle/>
                    <a:p>
                      <a:pPr algn="ctr" fontAlgn="ctr"/>
                      <a:r>
                        <a:rPr lang="en-US" sz="900" b="1" i="0" u="none" strike="noStrike">
                          <a:solidFill>
                            <a:srgbClr val="000000"/>
                          </a:solidFill>
                          <a:latin typeface="Arial"/>
                        </a:rPr>
                        <a:t>3rd Year</a:t>
                      </a:r>
                    </a:p>
                  </a:txBody>
                  <a:tcPr marL="7152" marR="7152" marT="7152" marB="0" anchor="ctr">
                    <a:lnL w="6350" cap="flat" cmpd="sng" algn="ctr">
                      <a:solidFill>
                        <a:srgbClr val="BFBFBF"/>
                      </a:solidFill>
                      <a:prstDash val="solid"/>
                      <a:round/>
                      <a:headEnd type="none" w="med" len="med"/>
                      <a:tailEnd type="none" w="med" len="med"/>
                    </a:lnL>
                    <a:lnR>
                      <a:noFill/>
                    </a:lnR>
                    <a:lnT w="12700" cap="flat" cmpd="sng" algn="ctr">
                      <a:solidFill>
                        <a:srgbClr val="A5A5A5"/>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BE3D1"/>
                    </a:solidFill>
                  </a:tcPr>
                </a:tc>
              </a:tr>
              <a:tr h="197408">
                <a:tc>
                  <a:txBody>
                    <a:bodyPr/>
                    <a:lstStyle/>
                    <a:p>
                      <a:pPr algn="l" fontAlgn="ctr"/>
                      <a:r>
                        <a:rPr lang="it-IT" sz="900" b="0" i="0" u="none" strike="noStrike">
                          <a:solidFill>
                            <a:srgbClr val="000000"/>
                          </a:solidFill>
                          <a:latin typeface="Arial"/>
                        </a:rPr>
                        <a:t>Sub License Guarantee per Licensee</a:t>
                      </a:r>
                    </a:p>
                  </a:txBody>
                  <a:tcPr marL="7152" marR="7152" marT="7152"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$30,000.00 </a:t>
                      </a: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$30,000.00 </a:t>
                      </a: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$30,000.00 </a:t>
                      </a:r>
                    </a:p>
                  </a:txBody>
                  <a:tcPr marL="7152" marR="7152" marT="7152"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7408">
                <a:tc>
                  <a:txBody>
                    <a:bodyPr/>
                    <a:lstStyle/>
                    <a:p>
                      <a:pPr algn="l" fontAlgn="ctr"/>
                      <a:r>
                        <a:rPr lang="en-US" sz="900" b="0" i="0" u="none" strike="noStrike" dirty="0">
                          <a:solidFill>
                            <a:srgbClr val="000000"/>
                          </a:solidFill>
                          <a:latin typeface="Arial"/>
                        </a:rPr>
                        <a:t># of </a:t>
                      </a:r>
                      <a:r>
                        <a:rPr lang="en-US" sz="900" b="0" i="0" u="none" strike="noStrike" dirty="0" smtClean="0">
                          <a:solidFill>
                            <a:srgbClr val="000000"/>
                          </a:solidFill>
                          <a:latin typeface="Arial"/>
                        </a:rPr>
                        <a:t>Signing Sub </a:t>
                      </a:r>
                      <a:r>
                        <a:rPr lang="en-US" sz="900" b="0" i="0" u="none" strike="noStrike" dirty="0">
                          <a:solidFill>
                            <a:srgbClr val="000000"/>
                          </a:solidFill>
                          <a:latin typeface="Arial"/>
                        </a:rPr>
                        <a:t>Licensees</a:t>
                      </a:r>
                    </a:p>
                  </a:txBody>
                  <a:tcPr marL="7152" marR="7152" marT="7152"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30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50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70 </a:t>
                      </a:r>
                      <a:endParaRPr lang="en-US" sz="900" b="0" i="0" u="none" strike="noStrike" dirty="0">
                        <a:solidFill>
                          <a:srgbClr val="000000"/>
                        </a:solidFill>
                        <a:latin typeface="Arial"/>
                      </a:endParaRPr>
                    </a:p>
                  </a:txBody>
                  <a:tcPr marL="7152" marR="7152" marT="7152"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7408">
                <a:tc>
                  <a:txBody>
                    <a:bodyPr/>
                    <a:lstStyle/>
                    <a:p>
                      <a:pPr algn="l" fontAlgn="ctr"/>
                      <a:r>
                        <a:rPr lang="en-US" sz="900" b="1" i="0" u="none" strike="noStrike">
                          <a:solidFill>
                            <a:srgbClr val="FFFFFF"/>
                          </a:solidFill>
                          <a:latin typeface="Arial"/>
                        </a:rPr>
                        <a:t>Total Sub License Guarantee</a:t>
                      </a:r>
                    </a:p>
                  </a:txBody>
                  <a:tcPr marL="7152" marR="7152" marT="7152"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C1A770"/>
                    </a:solidFill>
                  </a:tcPr>
                </a:tc>
                <a:tc>
                  <a:txBody>
                    <a:bodyPr/>
                    <a:lstStyle/>
                    <a:p>
                      <a:pPr algn="r" fontAlgn="ctr"/>
                      <a:r>
                        <a:rPr lang="en-US" sz="900" b="1" i="0" u="none" strike="noStrike">
                          <a:solidFill>
                            <a:srgbClr val="FFFFFF"/>
                          </a:solidFill>
                          <a:latin typeface="Arial"/>
                        </a:rPr>
                        <a:t>$900,000.00 </a:t>
                      </a: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C1A770"/>
                    </a:solidFill>
                  </a:tcPr>
                </a:tc>
                <a:tc>
                  <a:txBody>
                    <a:bodyPr/>
                    <a:lstStyle/>
                    <a:p>
                      <a:pPr algn="r" fontAlgn="ctr"/>
                      <a:r>
                        <a:rPr lang="en-US" sz="900" b="1" i="0" u="none" strike="noStrike">
                          <a:solidFill>
                            <a:srgbClr val="FFFFFF"/>
                          </a:solidFill>
                          <a:latin typeface="Arial"/>
                        </a:rPr>
                        <a:t>$1,500,000.00 </a:t>
                      </a:r>
                    </a:p>
                  </a:txBody>
                  <a:tcPr marL="7152" marR="7152" marT="7152"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C1A770"/>
                    </a:solidFill>
                  </a:tcPr>
                </a:tc>
                <a:tc>
                  <a:txBody>
                    <a:bodyPr/>
                    <a:lstStyle/>
                    <a:p>
                      <a:pPr algn="r" fontAlgn="ctr"/>
                      <a:r>
                        <a:rPr lang="en-US" sz="900" b="1" i="0" u="none" strike="noStrike" dirty="0">
                          <a:solidFill>
                            <a:srgbClr val="FFFFFF"/>
                          </a:solidFill>
                          <a:latin typeface="Arial"/>
                        </a:rPr>
                        <a:t>$2,100,000.00 </a:t>
                      </a:r>
                    </a:p>
                  </a:txBody>
                  <a:tcPr marL="7152" marR="7152" marT="7152"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C1A770"/>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www.purlehazeproperties.com</a:t>
            </a:r>
            <a:endParaRPr lang="en-US" dirty="0"/>
          </a:p>
        </p:txBody>
      </p:sp>
      <p:sp>
        <p:nvSpPr>
          <p:cNvPr id="3" name="Slide Number Placeholder 2"/>
          <p:cNvSpPr>
            <a:spLocks noGrp="1"/>
          </p:cNvSpPr>
          <p:nvPr>
            <p:ph type="sldNum" sz="quarter" idx="12"/>
          </p:nvPr>
        </p:nvSpPr>
        <p:spPr/>
        <p:txBody>
          <a:bodyPr/>
          <a:lstStyle/>
          <a:p>
            <a:fld id="{F55C50A9-44CF-4968-B481-C4C34B62CCCD}" type="slidenum">
              <a:rPr lang="en-US" smtClean="0"/>
              <a:pPr/>
              <a:t>17</a:t>
            </a:fld>
            <a:endParaRPr lang="en-US" dirty="0"/>
          </a:p>
        </p:txBody>
      </p:sp>
      <p:sp>
        <p:nvSpPr>
          <p:cNvPr id="54" name="Title 11"/>
          <p:cNvSpPr>
            <a:spLocks noGrp="1"/>
          </p:cNvSpPr>
          <p:nvPr>
            <p:ph type="title"/>
          </p:nvPr>
        </p:nvSpPr>
        <p:spPr>
          <a:xfrm>
            <a:off x="360000" y="396001"/>
            <a:ext cx="4821600" cy="2194799"/>
          </a:xfrm>
        </p:spPr>
        <p:txBody>
          <a:bodyPr>
            <a:normAutofit/>
          </a:bodyPr>
          <a:lstStyle/>
          <a:p>
            <a:pPr>
              <a:lnSpc>
                <a:spcPct val="80000"/>
              </a:lnSpc>
            </a:pPr>
            <a:r>
              <a:rPr lang="en-US" sz="3200" b="1" cap="all" dirty="0" smtClean="0">
                <a:solidFill>
                  <a:srgbClr val="008000"/>
                </a:solidFill>
                <a:latin typeface="Times New Roman" pitchFamily="18" charset="0"/>
                <a:cs typeface="Times New Roman" pitchFamily="18" charset="0"/>
              </a:rPr>
              <a:t>3 year Sales AND INCOME Projection </a:t>
            </a:r>
            <a:endParaRPr lang="en-US" sz="3200" cap="all" spc="0" dirty="0">
              <a:solidFill>
                <a:srgbClr val="008000"/>
              </a:solidFill>
              <a:latin typeface="Times New Roman" pitchFamily="18" charset="0"/>
              <a:cs typeface="Times New Roman" pitchFamily="18" charset="0"/>
            </a:endParaRPr>
          </a:p>
        </p:txBody>
      </p:sp>
      <p:pic>
        <p:nvPicPr>
          <p:cNvPr id="55" name="그림 15" descr="arrow.png"/>
          <p:cNvPicPr>
            <a:picLocks noChangeAspect="1"/>
          </p:cNvPicPr>
          <p:nvPr/>
        </p:nvPicPr>
        <p:blipFill>
          <a:blip r:embed="rId3" cstate="print"/>
          <a:stretch>
            <a:fillRect/>
          </a:stretch>
        </p:blipFill>
        <p:spPr>
          <a:xfrm>
            <a:off x="4419600" y="762000"/>
            <a:ext cx="617838" cy="38100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4091063402"/>
              </p:ext>
            </p:extLst>
          </p:nvPr>
        </p:nvGraphicFramePr>
        <p:xfrm>
          <a:off x="1600200" y="1341175"/>
          <a:ext cx="7086601" cy="4526225"/>
        </p:xfrm>
        <a:graphic>
          <a:graphicData uri="http://schemas.openxmlformats.org/drawingml/2006/table">
            <a:tbl>
              <a:tblPr/>
              <a:tblGrid>
                <a:gridCol w="2503648"/>
                <a:gridCol w="1527651"/>
                <a:gridCol w="1527651"/>
                <a:gridCol w="1527651"/>
              </a:tblGrid>
              <a:tr h="296626">
                <a:tc gridSpan="4">
                  <a:txBody>
                    <a:bodyPr/>
                    <a:lstStyle/>
                    <a:p>
                      <a:pPr algn="ctr" fontAlgn="ctr"/>
                      <a:r>
                        <a:rPr lang="en-US" sz="900" b="1" i="0" u="none" strike="noStrike" dirty="0">
                          <a:solidFill>
                            <a:srgbClr val="FFFFFF"/>
                          </a:solidFill>
                          <a:latin typeface="Arial"/>
                        </a:rPr>
                        <a:t>JH SUB LICENSE SALES PROJECTION</a:t>
                      </a:r>
                    </a:p>
                  </a:txBody>
                  <a:tcPr marL="7304" marR="7304" marT="7304" marB="0" anchor="ctr">
                    <a:lnL>
                      <a:noFill/>
                    </a:lnL>
                    <a:lnR>
                      <a:noFill/>
                    </a:lnR>
                    <a:lnT>
                      <a:noFill/>
                    </a:lnT>
                    <a:lnB>
                      <a:noFill/>
                    </a:lnB>
                    <a:solidFill>
                      <a:srgbClr val="02254B"/>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190236">
                <a:tc>
                  <a:txBody>
                    <a:bodyPr/>
                    <a:lstStyle/>
                    <a:p>
                      <a:pPr algn="l" fontAlgn="ctr"/>
                      <a:endParaRPr lang="en-US" sz="900" b="0" i="0" u="none" strike="noStrike">
                        <a:solidFill>
                          <a:srgbClr val="000000"/>
                        </a:solidFill>
                        <a:latin typeface="Arial"/>
                      </a:endParaRPr>
                    </a:p>
                  </a:txBody>
                  <a:tcPr marL="7304" marR="7304" marT="7304" marB="0" anchor="ctr">
                    <a:lnL>
                      <a:noFill/>
                    </a:lnL>
                    <a:lnR>
                      <a:noFill/>
                    </a:lnR>
                    <a:lnT>
                      <a:noFill/>
                    </a:lnT>
                    <a:lnB>
                      <a:noFill/>
                    </a:lnB>
                  </a:tcPr>
                </a:tc>
                <a:tc>
                  <a:txBody>
                    <a:bodyPr/>
                    <a:lstStyle/>
                    <a:p>
                      <a:pPr algn="l" fontAlgn="ctr"/>
                      <a:endParaRPr lang="en-US" sz="900" b="0" i="0" u="none" strike="noStrike">
                        <a:solidFill>
                          <a:srgbClr val="000000"/>
                        </a:solidFill>
                        <a:latin typeface="Arial"/>
                      </a:endParaRPr>
                    </a:p>
                  </a:txBody>
                  <a:tcPr marL="7304" marR="7304" marT="7304" marB="0" anchor="ctr">
                    <a:lnL>
                      <a:noFill/>
                    </a:lnL>
                    <a:lnR>
                      <a:noFill/>
                    </a:lnR>
                    <a:lnT>
                      <a:noFill/>
                    </a:lnT>
                    <a:lnB>
                      <a:noFill/>
                    </a:lnB>
                  </a:tcPr>
                </a:tc>
                <a:tc>
                  <a:txBody>
                    <a:bodyPr/>
                    <a:lstStyle/>
                    <a:p>
                      <a:pPr algn="l" fontAlgn="ctr"/>
                      <a:endParaRPr lang="en-US" sz="900" b="0" i="0" u="none" strike="noStrike">
                        <a:solidFill>
                          <a:srgbClr val="000000"/>
                        </a:solidFill>
                        <a:latin typeface="Arial"/>
                      </a:endParaRPr>
                    </a:p>
                  </a:txBody>
                  <a:tcPr marL="7304" marR="7304" marT="7304" marB="0" anchor="ctr">
                    <a:lnL>
                      <a:noFill/>
                    </a:lnL>
                    <a:lnR>
                      <a:noFill/>
                    </a:lnR>
                    <a:lnT>
                      <a:noFill/>
                    </a:lnT>
                    <a:lnB>
                      <a:noFill/>
                    </a:lnB>
                  </a:tcPr>
                </a:tc>
                <a:tc>
                  <a:txBody>
                    <a:bodyPr/>
                    <a:lstStyle/>
                    <a:p>
                      <a:pPr algn="l" fontAlgn="ctr"/>
                      <a:endParaRPr lang="en-US" sz="900" b="0" i="0" u="none" strike="noStrike">
                        <a:solidFill>
                          <a:srgbClr val="000000"/>
                        </a:solidFill>
                        <a:latin typeface="Arial"/>
                      </a:endParaRPr>
                    </a:p>
                  </a:txBody>
                  <a:tcPr marL="7304" marR="7304" marT="7304" marB="0" anchor="ctr">
                    <a:lnL>
                      <a:noFill/>
                    </a:lnL>
                    <a:lnR>
                      <a:noFill/>
                    </a:lnR>
                    <a:lnT>
                      <a:noFill/>
                    </a:lnT>
                    <a:lnB>
                      <a:noFill/>
                    </a:lnB>
                  </a:tcPr>
                </a:tc>
              </a:tr>
              <a:tr h="190236">
                <a:tc gridSpan="4">
                  <a:txBody>
                    <a:bodyPr/>
                    <a:lstStyle/>
                    <a:p>
                      <a:pPr algn="r" fontAlgn="ctr"/>
                      <a:r>
                        <a:rPr lang="en-US" sz="900" b="0" i="0" u="none" strike="noStrike">
                          <a:solidFill>
                            <a:srgbClr val="000000"/>
                          </a:solidFill>
                          <a:latin typeface="Arial"/>
                        </a:rPr>
                        <a:t>6,459 distribution units in CA</a:t>
                      </a:r>
                    </a:p>
                  </a:txBody>
                  <a:tcPr marL="7304" marR="7304" marT="7304" marB="0" anchor="ctr">
                    <a:lnL>
                      <a:noFill/>
                    </a:lnL>
                    <a:lnR>
                      <a:noFill/>
                    </a:lnR>
                    <a:lnT>
                      <a:noFill/>
                    </a:lnT>
                    <a:lnB w="12700" cap="flat" cmpd="sng" algn="ctr">
                      <a:solidFill>
                        <a:srgbClr val="A5A5A5"/>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r>
              <a:tr h="190236">
                <a:tc>
                  <a:txBody>
                    <a:bodyPr/>
                    <a:lstStyle/>
                    <a:p>
                      <a:pPr algn="l" fontAlgn="ctr"/>
                      <a:r>
                        <a:rPr lang="en-US" sz="900" b="1" i="0" u="none" strike="noStrike">
                          <a:solidFill>
                            <a:srgbClr val="000000"/>
                          </a:solidFill>
                          <a:latin typeface="Arial"/>
                        </a:rPr>
                        <a:t>Memorabilia Sales Projection</a:t>
                      </a:r>
                    </a:p>
                  </a:txBody>
                  <a:tcPr marL="7304" marR="7304" marT="7304" marB="0" anchor="ctr">
                    <a:lnL>
                      <a:noFill/>
                    </a:lnL>
                    <a:lnR w="6350" cap="flat" cmpd="sng" algn="ctr">
                      <a:solidFill>
                        <a:srgbClr val="BFBFBF"/>
                      </a:solidFill>
                      <a:prstDash val="solid"/>
                      <a:round/>
                      <a:headEnd type="none" w="med" len="med"/>
                      <a:tailEnd type="none" w="med" len="med"/>
                    </a:lnR>
                    <a:lnT w="12700" cap="flat" cmpd="sng" algn="ctr">
                      <a:solidFill>
                        <a:srgbClr val="A5A5A5"/>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BE3D1"/>
                    </a:solidFill>
                  </a:tcPr>
                </a:tc>
                <a:tc>
                  <a:txBody>
                    <a:bodyPr/>
                    <a:lstStyle/>
                    <a:p>
                      <a:pPr algn="ctr" fontAlgn="ctr"/>
                      <a:r>
                        <a:rPr lang="en-US" sz="900" b="1" i="0" u="none" strike="noStrike">
                          <a:solidFill>
                            <a:srgbClr val="000000"/>
                          </a:solidFill>
                          <a:latin typeface="Arial"/>
                        </a:rPr>
                        <a:t>1st Year</a:t>
                      </a: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A5A5A5"/>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BE3D1"/>
                    </a:solidFill>
                  </a:tcPr>
                </a:tc>
                <a:tc>
                  <a:txBody>
                    <a:bodyPr/>
                    <a:lstStyle/>
                    <a:p>
                      <a:pPr algn="ctr" fontAlgn="ctr"/>
                      <a:r>
                        <a:rPr lang="en-US" sz="900" b="1" i="0" u="none" strike="noStrike">
                          <a:solidFill>
                            <a:srgbClr val="000000"/>
                          </a:solidFill>
                          <a:latin typeface="Arial"/>
                        </a:rPr>
                        <a:t>2nd Year</a:t>
                      </a: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A5A5A5"/>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BE3D1"/>
                    </a:solidFill>
                  </a:tcPr>
                </a:tc>
                <a:tc>
                  <a:txBody>
                    <a:bodyPr/>
                    <a:lstStyle/>
                    <a:p>
                      <a:pPr algn="ctr" fontAlgn="ctr"/>
                      <a:r>
                        <a:rPr lang="en-US" sz="900" b="1" i="0" u="none" strike="noStrike">
                          <a:solidFill>
                            <a:srgbClr val="000000"/>
                          </a:solidFill>
                          <a:latin typeface="Arial"/>
                        </a:rPr>
                        <a:t>3rd Year</a:t>
                      </a:r>
                    </a:p>
                  </a:txBody>
                  <a:tcPr marL="7304" marR="7304" marT="7304" marB="0" anchor="ctr">
                    <a:lnL w="6350" cap="flat" cmpd="sng" algn="ctr">
                      <a:solidFill>
                        <a:srgbClr val="BFBFBF"/>
                      </a:solidFill>
                      <a:prstDash val="solid"/>
                      <a:round/>
                      <a:headEnd type="none" w="med" len="med"/>
                      <a:tailEnd type="none" w="med" len="med"/>
                    </a:lnL>
                    <a:lnR>
                      <a:noFill/>
                    </a:lnR>
                    <a:lnT w="12700" cap="flat" cmpd="sng" algn="ctr">
                      <a:solidFill>
                        <a:srgbClr val="A5A5A5"/>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BE3D1"/>
                    </a:solidFill>
                  </a:tcPr>
                </a:tc>
              </a:tr>
              <a:tr h="190236">
                <a:tc>
                  <a:txBody>
                    <a:bodyPr/>
                    <a:lstStyle/>
                    <a:p>
                      <a:pPr algn="l" fontAlgn="ctr"/>
                      <a:r>
                        <a:rPr lang="en-US" sz="900" b="0" i="0" u="none" strike="noStrike">
                          <a:solidFill>
                            <a:srgbClr val="000000"/>
                          </a:solidFill>
                          <a:latin typeface="Arial"/>
                        </a:rPr>
                        <a:t># of Dispenary</a:t>
                      </a:r>
                    </a:p>
                  </a:txBody>
                  <a:tcPr marL="7304" marR="7304" marT="7304"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6,459 </a:t>
                      </a:r>
                      <a:endParaRPr lang="en-US" sz="900" b="0" i="0" u="none" strike="noStrike" dirty="0">
                        <a:solidFill>
                          <a:srgbClr val="000000"/>
                        </a:solidFill>
                        <a:latin typeface="Arial"/>
                      </a:endParaRP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6,459 </a:t>
                      </a:r>
                      <a:endParaRPr lang="en-US" sz="900" b="0" i="0" u="none" strike="noStrike" dirty="0">
                        <a:solidFill>
                          <a:srgbClr val="000000"/>
                        </a:solidFill>
                        <a:latin typeface="Arial"/>
                      </a:endParaRP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6,459 </a:t>
                      </a:r>
                      <a:endParaRPr lang="en-US" sz="900" b="0" i="0" u="none" strike="noStrike" dirty="0">
                        <a:solidFill>
                          <a:srgbClr val="000000"/>
                        </a:solidFill>
                        <a:latin typeface="Arial"/>
                      </a:endParaRPr>
                    </a:p>
                  </a:txBody>
                  <a:tcPr marL="7304" marR="7304" marT="7304"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0236">
                <a:tc>
                  <a:txBody>
                    <a:bodyPr/>
                    <a:lstStyle/>
                    <a:p>
                      <a:pPr algn="l" fontAlgn="ctr"/>
                      <a:r>
                        <a:rPr lang="en-US" sz="900" b="0" i="0" u="none" strike="noStrike">
                          <a:solidFill>
                            <a:srgbClr val="000000"/>
                          </a:solidFill>
                          <a:latin typeface="Arial"/>
                        </a:rPr>
                        <a:t>Projected % Market Share</a:t>
                      </a:r>
                    </a:p>
                  </a:txBody>
                  <a:tcPr marL="7304" marR="7304" marT="7304"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30%</a:t>
                      </a: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40%</a:t>
                      </a: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50%</a:t>
                      </a:r>
                    </a:p>
                  </a:txBody>
                  <a:tcPr marL="7304" marR="7304" marT="7304"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0236">
                <a:tc>
                  <a:txBody>
                    <a:bodyPr/>
                    <a:lstStyle/>
                    <a:p>
                      <a:pPr algn="l" fontAlgn="ctr"/>
                      <a:r>
                        <a:rPr lang="en-US" sz="900" b="0" i="0" u="none" strike="noStrike" dirty="0">
                          <a:solidFill>
                            <a:srgbClr val="000000"/>
                          </a:solidFill>
                          <a:latin typeface="Arial"/>
                        </a:rPr>
                        <a:t>Projected 1 Unit Sales per </a:t>
                      </a:r>
                      <a:r>
                        <a:rPr lang="en-US" sz="900" b="0" i="0" u="none" strike="noStrike" dirty="0" smtClean="0">
                          <a:solidFill>
                            <a:srgbClr val="000000"/>
                          </a:solidFill>
                          <a:latin typeface="Arial"/>
                        </a:rPr>
                        <a:t>Dispensary</a:t>
                      </a:r>
                      <a:endParaRPr lang="en-US" sz="900" b="0" i="0" u="none" strike="noStrike" dirty="0">
                        <a:solidFill>
                          <a:srgbClr val="000000"/>
                        </a:solidFill>
                        <a:latin typeface="Arial"/>
                      </a:endParaRPr>
                    </a:p>
                  </a:txBody>
                  <a:tcPr marL="7304" marR="7304" marT="7304"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1,938 </a:t>
                      </a:r>
                      <a:endParaRPr lang="en-US" sz="900" b="0" i="0" u="none" strike="noStrike" dirty="0">
                        <a:solidFill>
                          <a:srgbClr val="000000"/>
                        </a:solidFill>
                        <a:latin typeface="Arial"/>
                      </a:endParaRP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2,584 </a:t>
                      </a:r>
                      <a:endParaRPr lang="en-US" sz="900" b="0" i="0" u="none" strike="noStrike" dirty="0">
                        <a:solidFill>
                          <a:srgbClr val="000000"/>
                        </a:solidFill>
                        <a:latin typeface="Arial"/>
                      </a:endParaRP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3,230 </a:t>
                      </a:r>
                      <a:endParaRPr lang="en-US" sz="900" b="0" i="0" u="none" strike="noStrike" dirty="0">
                        <a:solidFill>
                          <a:srgbClr val="000000"/>
                        </a:solidFill>
                        <a:latin typeface="Arial"/>
                      </a:endParaRPr>
                    </a:p>
                  </a:txBody>
                  <a:tcPr marL="7304" marR="7304" marT="7304"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0236">
                <a:tc>
                  <a:txBody>
                    <a:bodyPr/>
                    <a:lstStyle/>
                    <a:p>
                      <a:pPr algn="l" fontAlgn="ctr"/>
                      <a:r>
                        <a:rPr lang="en-US" sz="900" b="0" i="0" u="none" strike="noStrike" dirty="0" smtClean="0">
                          <a:solidFill>
                            <a:srgbClr val="000000"/>
                          </a:solidFill>
                          <a:latin typeface="Arial"/>
                        </a:rPr>
                        <a:t>CGC Profits </a:t>
                      </a:r>
                      <a:r>
                        <a:rPr lang="en-US" sz="900" b="0" i="0" u="none" strike="noStrike" dirty="0">
                          <a:solidFill>
                            <a:srgbClr val="000000"/>
                          </a:solidFill>
                          <a:latin typeface="Arial"/>
                        </a:rPr>
                        <a:t>per Month per </a:t>
                      </a:r>
                      <a:r>
                        <a:rPr lang="en-US" sz="900" b="0" i="0" u="none" strike="noStrike" dirty="0" smtClean="0">
                          <a:solidFill>
                            <a:srgbClr val="000000"/>
                          </a:solidFill>
                          <a:latin typeface="Arial"/>
                        </a:rPr>
                        <a:t>Dispensary</a:t>
                      </a:r>
                      <a:endParaRPr lang="en-US" sz="900" b="0" i="0" u="none" strike="noStrike" dirty="0">
                        <a:solidFill>
                          <a:srgbClr val="000000"/>
                        </a:solidFill>
                        <a:latin typeface="Arial"/>
                      </a:endParaRPr>
                    </a:p>
                  </a:txBody>
                  <a:tcPr marL="7304" marR="7304" marT="7304"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$300.00 </a:t>
                      </a:r>
                      <a:endParaRPr lang="en-US" sz="900" b="0" i="0" u="none" strike="noStrike" dirty="0">
                        <a:solidFill>
                          <a:srgbClr val="000000"/>
                        </a:solidFill>
                        <a:latin typeface="Arial"/>
                      </a:endParaRP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$300.00 </a:t>
                      </a:r>
                      <a:endParaRPr lang="en-US" sz="900" b="0" i="0" u="none" strike="noStrike" dirty="0">
                        <a:solidFill>
                          <a:srgbClr val="000000"/>
                        </a:solidFill>
                        <a:latin typeface="Arial"/>
                      </a:endParaRP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$300.00 </a:t>
                      </a:r>
                      <a:endParaRPr lang="en-US" sz="900" b="0" i="0" u="none" strike="noStrike" dirty="0">
                        <a:solidFill>
                          <a:srgbClr val="000000"/>
                        </a:solidFill>
                        <a:latin typeface="Arial"/>
                      </a:endParaRPr>
                    </a:p>
                  </a:txBody>
                  <a:tcPr marL="7304" marR="7304" marT="7304"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0236">
                <a:tc>
                  <a:txBody>
                    <a:bodyPr/>
                    <a:lstStyle/>
                    <a:p>
                      <a:pPr algn="l" fontAlgn="ctr"/>
                      <a:r>
                        <a:rPr lang="en-US" sz="900" b="0" i="0" u="none" strike="noStrike" dirty="0">
                          <a:solidFill>
                            <a:srgbClr val="000000"/>
                          </a:solidFill>
                          <a:latin typeface="Arial"/>
                        </a:rPr>
                        <a:t>Total Profits per Month</a:t>
                      </a:r>
                    </a:p>
                  </a:txBody>
                  <a:tcPr marL="7304" marR="7304" marT="7304"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$581,310.00 </a:t>
                      </a:r>
                      <a:endParaRPr lang="en-US" sz="900" b="0" i="0" u="none" strike="noStrike" dirty="0">
                        <a:solidFill>
                          <a:srgbClr val="000000"/>
                        </a:solidFill>
                        <a:latin typeface="Arial"/>
                      </a:endParaRP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$775,080.00 </a:t>
                      </a:r>
                      <a:endParaRPr lang="en-US" sz="900" b="0" i="0" u="none" strike="noStrike" dirty="0">
                        <a:solidFill>
                          <a:srgbClr val="000000"/>
                        </a:solidFill>
                        <a:latin typeface="Arial"/>
                      </a:endParaRP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$968,850.00 </a:t>
                      </a:r>
                      <a:endParaRPr lang="en-US" sz="900" b="0" i="0" u="none" strike="noStrike" dirty="0">
                        <a:solidFill>
                          <a:srgbClr val="000000"/>
                        </a:solidFill>
                        <a:latin typeface="Arial"/>
                      </a:endParaRPr>
                    </a:p>
                  </a:txBody>
                  <a:tcPr marL="7304" marR="7304" marT="7304"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0236">
                <a:tc>
                  <a:txBody>
                    <a:bodyPr/>
                    <a:lstStyle/>
                    <a:p>
                      <a:pPr algn="l" fontAlgn="ctr"/>
                      <a:r>
                        <a:rPr lang="en-US" sz="900" b="0" i="0" u="none" strike="noStrike" dirty="0">
                          <a:solidFill>
                            <a:srgbClr val="000000"/>
                          </a:solidFill>
                          <a:latin typeface="Arial"/>
                        </a:rPr>
                        <a:t># Months per Year</a:t>
                      </a:r>
                    </a:p>
                  </a:txBody>
                  <a:tcPr marL="7304" marR="7304" marT="7304"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12 </a:t>
                      </a:r>
                      <a:endParaRPr lang="en-US" sz="900" b="0" i="0" u="none" strike="noStrike" dirty="0">
                        <a:solidFill>
                          <a:srgbClr val="000000"/>
                        </a:solidFill>
                        <a:latin typeface="Arial"/>
                      </a:endParaRP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12 </a:t>
                      </a:r>
                      <a:endParaRPr lang="en-US" sz="900" b="0" i="0" u="none" strike="noStrike" dirty="0">
                        <a:solidFill>
                          <a:srgbClr val="000000"/>
                        </a:solidFill>
                        <a:latin typeface="Arial"/>
                      </a:endParaRP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12 </a:t>
                      </a:r>
                      <a:endParaRPr lang="en-US" sz="900" b="0" i="0" u="none" strike="noStrike" dirty="0">
                        <a:solidFill>
                          <a:srgbClr val="000000"/>
                        </a:solidFill>
                        <a:latin typeface="Arial"/>
                      </a:endParaRPr>
                    </a:p>
                  </a:txBody>
                  <a:tcPr marL="7304" marR="7304" marT="7304"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0236">
                <a:tc>
                  <a:txBody>
                    <a:bodyPr/>
                    <a:lstStyle/>
                    <a:p>
                      <a:pPr algn="l" fontAlgn="ctr"/>
                      <a:r>
                        <a:rPr lang="en-US" sz="900" b="1" i="0" u="none" strike="noStrike">
                          <a:solidFill>
                            <a:srgbClr val="FFFFFF"/>
                          </a:solidFill>
                          <a:latin typeface="Arial"/>
                        </a:rPr>
                        <a:t>Total Profits per Year</a:t>
                      </a:r>
                    </a:p>
                  </a:txBody>
                  <a:tcPr marL="7304" marR="7304" marT="7304"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C1A770"/>
                    </a:solidFill>
                  </a:tcPr>
                </a:tc>
                <a:tc>
                  <a:txBody>
                    <a:bodyPr/>
                    <a:lstStyle/>
                    <a:p>
                      <a:pPr algn="r" fontAlgn="ctr"/>
                      <a:r>
                        <a:rPr lang="en-US" sz="900" b="1" i="0" u="none" strike="noStrike" dirty="0" smtClean="0">
                          <a:solidFill>
                            <a:srgbClr val="FFFFFF"/>
                          </a:solidFill>
                          <a:latin typeface="Arial"/>
                        </a:rPr>
                        <a:t>$6,975,720.00 </a:t>
                      </a:r>
                      <a:endParaRPr lang="en-US" sz="900" b="1" i="0" u="none" strike="noStrike" dirty="0">
                        <a:solidFill>
                          <a:srgbClr val="FFFFFF"/>
                        </a:solidFill>
                        <a:latin typeface="Arial"/>
                      </a:endParaRP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C1A770"/>
                    </a:solidFill>
                  </a:tcPr>
                </a:tc>
                <a:tc>
                  <a:txBody>
                    <a:bodyPr/>
                    <a:lstStyle/>
                    <a:p>
                      <a:pPr algn="r" fontAlgn="ctr"/>
                      <a:r>
                        <a:rPr lang="en-US" sz="900" b="1" i="0" u="none" strike="noStrike" dirty="0" smtClean="0">
                          <a:solidFill>
                            <a:srgbClr val="FFFFFF"/>
                          </a:solidFill>
                          <a:latin typeface="Arial"/>
                        </a:rPr>
                        <a:t>$9,300,960.00 </a:t>
                      </a:r>
                      <a:endParaRPr lang="en-US" sz="900" b="1" i="0" u="none" strike="noStrike" dirty="0">
                        <a:solidFill>
                          <a:srgbClr val="FFFFFF"/>
                        </a:solidFill>
                        <a:latin typeface="Arial"/>
                      </a:endParaRP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C1A770"/>
                    </a:solidFill>
                  </a:tcPr>
                </a:tc>
                <a:tc>
                  <a:txBody>
                    <a:bodyPr/>
                    <a:lstStyle/>
                    <a:p>
                      <a:pPr algn="r" fontAlgn="ctr"/>
                      <a:r>
                        <a:rPr lang="en-US" sz="900" b="1" i="0" u="none" strike="noStrike" dirty="0">
                          <a:solidFill>
                            <a:srgbClr val="FFFFFF"/>
                          </a:solidFill>
                          <a:latin typeface="Arial"/>
                        </a:rPr>
                        <a:t>$</a:t>
                      </a:r>
                      <a:r>
                        <a:rPr lang="en-US" sz="900" b="1" i="0" u="none" strike="noStrike" dirty="0" smtClean="0">
                          <a:solidFill>
                            <a:srgbClr val="FFFFFF"/>
                          </a:solidFill>
                          <a:latin typeface="Arial"/>
                        </a:rPr>
                        <a:t>11,626,200.00 </a:t>
                      </a:r>
                      <a:endParaRPr lang="en-US" sz="900" b="1" i="0" u="none" strike="noStrike" dirty="0">
                        <a:solidFill>
                          <a:srgbClr val="FFFFFF"/>
                        </a:solidFill>
                        <a:latin typeface="Arial"/>
                      </a:endParaRPr>
                    </a:p>
                  </a:txBody>
                  <a:tcPr marL="7304" marR="7304" marT="7304"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C1A770"/>
                    </a:solidFill>
                  </a:tcPr>
                </a:tc>
              </a:tr>
              <a:tr h="190236">
                <a:tc>
                  <a:txBody>
                    <a:bodyPr/>
                    <a:lstStyle/>
                    <a:p>
                      <a:pPr algn="l" fontAlgn="ctr"/>
                      <a:endParaRPr lang="en-US" sz="900" b="0" i="0" u="none" strike="noStrike">
                        <a:solidFill>
                          <a:srgbClr val="000000"/>
                        </a:solidFill>
                        <a:latin typeface="Arial"/>
                      </a:endParaRPr>
                    </a:p>
                  </a:txBody>
                  <a:tcPr marL="7304" marR="7304" marT="7304" marB="0" anchor="ctr">
                    <a:lnL>
                      <a:noFill/>
                    </a:lnL>
                    <a:lnR>
                      <a:noFill/>
                    </a:lnR>
                    <a:lnT w="12700" cap="flat" cmpd="sng" algn="ctr">
                      <a:solidFill>
                        <a:srgbClr val="A5A5A5"/>
                      </a:solidFill>
                      <a:prstDash val="solid"/>
                      <a:round/>
                      <a:headEnd type="none" w="med" len="med"/>
                      <a:tailEnd type="none" w="med" len="med"/>
                    </a:lnT>
                    <a:lnB>
                      <a:noFill/>
                    </a:lnB>
                  </a:tcPr>
                </a:tc>
                <a:tc>
                  <a:txBody>
                    <a:bodyPr/>
                    <a:lstStyle/>
                    <a:p>
                      <a:pPr algn="l" fontAlgn="ctr"/>
                      <a:endParaRPr lang="en-US" sz="900" b="0" i="0" u="none" strike="noStrike">
                        <a:solidFill>
                          <a:srgbClr val="000000"/>
                        </a:solidFill>
                        <a:latin typeface="Arial"/>
                      </a:endParaRPr>
                    </a:p>
                  </a:txBody>
                  <a:tcPr marL="7304" marR="7304" marT="7304" marB="0" anchor="ctr">
                    <a:lnL>
                      <a:noFill/>
                    </a:lnL>
                    <a:lnR>
                      <a:noFill/>
                    </a:lnR>
                    <a:lnT w="12700" cap="flat" cmpd="sng" algn="ctr">
                      <a:solidFill>
                        <a:srgbClr val="A5A5A5"/>
                      </a:solidFill>
                      <a:prstDash val="solid"/>
                      <a:round/>
                      <a:headEnd type="none" w="med" len="med"/>
                      <a:tailEnd type="none" w="med" len="med"/>
                    </a:lnT>
                    <a:lnB>
                      <a:noFill/>
                    </a:lnB>
                  </a:tcPr>
                </a:tc>
                <a:tc>
                  <a:txBody>
                    <a:bodyPr/>
                    <a:lstStyle/>
                    <a:p>
                      <a:pPr algn="l" fontAlgn="ctr"/>
                      <a:endParaRPr lang="en-US" sz="900" b="0" i="0" u="none" strike="noStrike">
                        <a:solidFill>
                          <a:srgbClr val="000000"/>
                        </a:solidFill>
                        <a:latin typeface="Arial"/>
                      </a:endParaRPr>
                    </a:p>
                  </a:txBody>
                  <a:tcPr marL="7304" marR="7304" marT="7304" marB="0" anchor="ctr">
                    <a:lnL>
                      <a:noFill/>
                    </a:lnL>
                    <a:lnR>
                      <a:noFill/>
                    </a:lnR>
                    <a:lnT w="12700" cap="flat" cmpd="sng" algn="ctr">
                      <a:solidFill>
                        <a:srgbClr val="A5A5A5"/>
                      </a:solidFill>
                      <a:prstDash val="solid"/>
                      <a:round/>
                      <a:headEnd type="none" w="med" len="med"/>
                      <a:tailEnd type="none" w="med" len="med"/>
                    </a:lnT>
                    <a:lnB>
                      <a:noFill/>
                    </a:lnB>
                  </a:tcPr>
                </a:tc>
                <a:tc>
                  <a:txBody>
                    <a:bodyPr/>
                    <a:lstStyle/>
                    <a:p>
                      <a:pPr algn="l" fontAlgn="ctr"/>
                      <a:endParaRPr lang="en-US" sz="900" b="0" i="0" u="none" strike="noStrike">
                        <a:solidFill>
                          <a:srgbClr val="000000"/>
                        </a:solidFill>
                        <a:latin typeface="Arial"/>
                      </a:endParaRPr>
                    </a:p>
                  </a:txBody>
                  <a:tcPr marL="7304" marR="7304" marT="7304" marB="0" anchor="ctr">
                    <a:lnL>
                      <a:noFill/>
                    </a:lnL>
                    <a:lnR>
                      <a:noFill/>
                    </a:lnR>
                    <a:lnT w="12700" cap="flat" cmpd="sng" algn="ctr">
                      <a:solidFill>
                        <a:srgbClr val="A5A5A5"/>
                      </a:solidFill>
                      <a:prstDash val="solid"/>
                      <a:round/>
                      <a:headEnd type="none" w="med" len="med"/>
                      <a:tailEnd type="none" w="med" len="med"/>
                    </a:lnT>
                    <a:lnB>
                      <a:noFill/>
                    </a:lnB>
                  </a:tcPr>
                </a:tc>
              </a:tr>
              <a:tr h="280415">
                <a:tc gridSpan="4">
                  <a:txBody>
                    <a:bodyPr/>
                    <a:lstStyle/>
                    <a:p>
                      <a:pPr algn="ctr" fontAlgn="ctr"/>
                      <a:r>
                        <a:rPr lang="en-US" sz="900" b="1" i="0" u="none" strike="noStrike">
                          <a:solidFill>
                            <a:srgbClr val="FFFFFF"/>
                          </a:solidFill>
                          <a:latin typeface="Arial"/>
                        </a:rPr>
                        <a:t>JH SUB LICENSE INVESTING ROI</a:t>
                      </a:r>
                    </a:p>
                  </a:txBody>
                  <a:tcPr marL="7304" marR="7304" marT="7304" marB="0" anchor="ctr">
                    <a:lnL>
                      <a:noFill/>
                    </a:lnL>
                    <a:lnR>
                      <a:noFill/>
                    </a:lnR>
                    <a:lnT>
                      <a:noFill/>
                    </a:lnT>
                    <a:lnB>
                      <a:noFill/>
                    </a:lnB>
                    <a:solidFill>
                      <a:srgbClr val="02254B"/>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190236">
                <a:tc>
                  <a:txBody>
                    <a:bodyPr/>
                    <a:lstStyle/>
                    <a:p>
                      <a:pPr algn="l" fontAlgn="ctr"/>
                      <a:endParaRPr lang="en-US" sz="900" b="0" i="0" u="none" strike="noStrike">
                        <a:solidFill>
                          <a:srgbClr val="000000"/>
                        </a:solidFill>
                        <a:latin typeface="Arial"/>
                      </a:endParaRPr>
                    </a:p>
                  </a:txBody>
                  <a:tcPr marL="7304" marR="7304" marT="7304" marB="0" anchor="ctr">
                    <a:lnL>
                      <a:noFill/>
                    </a:lnL>
                    <a:lnR>
                      <a:noFill/>
                    </a:lnR>
                    <a:lnT>
                      <a:noFill/>
                    </a:lnT>
                    <a:lnB w="12700" cap="flat" cmpd="sng" algn="ctr">
                      <a:solidFill>
                        <a:srgbClr val="A5A5A5"/>
                      </a:solidFill>
                      <a:prstDash val="solid"/>
                      <a:round/>
                      <a:headEnd type="none" w="med" len="med"/>
                      <a:tailEnd type="none" w="med" len="med"/>
                    </a:lnB>
                  </a:tcPr>
                </a:tc>
                <a:tc>
                  <a:txBody>
                    <a:bodyPr/>
                    <a:lstStyle/>
                    <a:p>
                      <a:pPr algn="l" fontAlgn="ctr"/>
                      <a:endParaRPr lang="en-US" sz="900" b="0" i="0" u="none" strike="noStrike">
                        <a:solidFill>
                          <a:srgbClr val="000000"/>
                        </a:solidFill>
                        <a:latin typeface="Arial"/>
                      </a:endParaRPr>
                    </a:p>
                  </a:txBody>
                  <a:tcPr marL="7304" marR="7304" marT="7304" marB="0" anchor="ctr">
                    <a:lnL>
                      <a:noFill/>
                    </a:lnL>
                    <a:lnR>
                      <a:noFill/>
                    </a:lnR>
                    <a:lnT>
                      <a:noFill/>
                    </a:lnT>
                    <a:lnB w="12700" cap="flat" cmpd="sng" algn="ctr">
                      <a:solidFill>
                        <a:srgbClr val="A5A5A5"/>
                      </a:solidFill>
                      <a:prstDash val="solid"/>
                      <a:round/>
                      <a:headEnd type="none" w="med" len="med"/>
                      <a:tailEnd type="none" w="med" len="med"/>
                    </a:lnB>
                  </a:tcPr>
                </a:tc>
                <a:tc>
                  <a:txBody>
                    <a:bodyPr/>
                    <a:lstStyle/>
                    <a:p>
                      <a:pPr algn="l" fontAlgn="ctr"/>
                      <a:endParaRPr lang="en-US" sz="900" b="0" i="0" u="none" strike="noStrike">
                        <a:solidFill>
                          <a:srgbClr val="000000"/>
                        </a:solidFill>
                        <a:latin typeface="Arial"/>
                      </a:endParaRPr>
                    </a:p>
                  </a:txBody>
                  <a:tcPr marL="7304" marR="7304" marT="7304" marB="0" anchor="ctr">
                    <a:lnL>
                      <a:noFill/>
                    </a:lnL>
                    <a:lnR>
                      <a:noFill/>
                    </a:lnR>
                    <a:lnT>
                      <a:noFill/>
                    </a:lnT>
                    <a:lnB w="12700" cap="flat" cmpd="sng" algn="ctr">
                      <a:solidFill>
                        <a:srgbClr val="A5A5A5"/>
                      </a:solidFill>
                      <a:prstDash val="solid"/>
                      <a:round/>
                      <a:headEnd type="none" w="med" len="med"/>
                      <a:tailEnd type="none" w="med" len="med"/>
                    </a:lnB>
                  </a:tcPr>
                </a:tc>
                <a:tc>
                  <a:txBody>
                    <a:bodyPr/>
                    <a:lstStyle/>
                    <a:p>
                      <a:pPr algn="l" fontAlgn="ctr"/>
                      <a:endParaRPr lang="en-US" sz="900" b="0" i="0" u="none" strike="noStrike">
                        <a:solidFill>
                          <a:srgbClr val="000000"/>
                        </a:solidFill>
                        <a:latin typeface="Arial"/>
                      </a:endParaRPr>
                    </a:p>
                  </a:txBody>
                  <a:tcPr marL="7304" marR="7304" marT="7304" marB="0" anchor="ctr">
                    <a:lnL>
                      <a:noFill/>
                    </a:lnL>
                    <a:lnR>
                      <a:noFill/>
                    </a:lnR>
                    <a:lnT>
                      <a:noFill/>
                    </a:lnT>
                    <a:lnB w="12700" cap="flat" cmpd="sng" algn="ctr">
                      <a:solidFill>
                        <a:srgbClr val="A5A5A5"/>
                      </a:solidFill>
                      <a:prstDash val="solid"/>
                      <a:round/>
                      <a:headEnd type="none" w="med" len="med"/>
                      <a:tailEnd type="none" w="med" len="med"/>
                    </a:lnB>
                  </a:tcPr>
                </a:tc>
              </a:tr>
              <a:tr h="190236">
                <a:tc>
                  <a:txBody>
                    <a:bodyPr/>
                    <a:lstStyle/>
                    <a:p>
                      <a:pPr algn="l" fontAlgn="ctr"/>
                      <a:r>
                        <a:rPr lang="en-US" sz="900" b="1" i="0" u="none" strike="noStrike">
                          <a:solidFill>
                            <a:srgbClr val="000000"/>
                          </a:solidFill>
                          <a:latin typeface="Arial"/>
                        </a:rPr>
                        <a:t> </a:t>
                      </a:r>
                    </a:p>
                  </a:txBody>
                  <a:tcPr marL="7304" marR="7304" marT="7304" marB="0" anchor="ctr">
                    <a:lnL>
                      <a:noFill/>
                    </a:lnL>
                    <a:lnR w="6350" cap="flat" cmpd="sng" algn="ctr">
                      <a:solidFill>
                        <a:srgbClr val="BFBFBF"/>
                      </a:solidFill>
                      <a:prstDash val="solid"/>
                      <a:round/>
                      <a:headEnd type="none" w="med" len="med"/>
                      <a:tailEnd type="none" w="med" len="med"/>
                    </a:lnR>
                    <a:lnT w="12700" cap="flat" cmpd="sng" algn="ctr">
                      <a:solidFill>
                        <a:srgbClr val="A5A5A5"/>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BE3D1"/>
                    </a:solidFill>
                  </a:tcPr>
                </a:tc>
                <a:tc>
                  <a:txBody>
                    <a:bodyPr/>
                    <a:lstStyle/>
                    <a:p>
                      <a:pPr algn="ctr" fontAlgn="ctr"/>
                      <a:r>
                        <a:rPr lang="en-US" sz="900" b="1" i="0" u="none" strike="noStrike">
                          <a:solidFill>
                            <a:srgbClr val="000000"/>
                          </a:solidFill>
                          <a:latin typeface="Arial"/>
                        </a:rPr>
                        <a:t>1st Year</a:t>
                      </a: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A5A5A5"/>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BE3D1"/>
                    </a:solidFill>
                  </a:tcPr>
                </a:tc>
                <a:tc>
                  <a:txBody>
                    <a:bodyPr/>
                    <a:lstStyle/>
                    <a:p>
                      <a:pPr algn="ctr" fontAlgn="ctr"/>
                      <a:r>
                        <a:rPr lang="en-US" sz="900" b="1" i="0" u="none" strike="noStrike">
                          <a:solidFill>
                            <a:srgbClr val="000000"/>
                          </a:solidFill>
                          <a:latin typeface="Arial"/>
                        </a:rPr>
                        <a:t>2nd Year</a:t>
                      </a: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rgbClr val="A5A5A5"/>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BE3D1"/>
                    </a:solidFill>
                  </a:tcPr>
                </a:tc>
                <a:tc>
                  <a:txBody>
                    <a:bodyPr/>
                    <a:lstStyle/>
                    <a:p>
                      <a:pPr algn="ctr" fontAlgn="ctr"/>
                      <a:r>
                        <a:rPr lang="en-US" sz="900" b="1" i="0" u="none" strike="noStrike">
                          <a:solidFill>
                            <a:srgbClr val="000000"/>
                          </a:solidFill>
                          <a:latin typeface="Arial"/>
                        </a:rPr>
                        <a:t>3rd Year</a:t>
                      </a:r>
                    </a:p>
                  </a:txBody>
                  <a:tcPr marL="7304" marR="7304" marT="7304" marB="0" anchor="ctr">
                    <a:lnL w="6350" cap="flat" cmpd="sng" algn="ctr">
                      <a:solidFill>
                        <a:srgbClr val="BFBFBF"/>
                      </a:solidFill>
                      <a:prstDash val="solid"/>
                      <a:round/>
                      <a:headEnd type="none" w="med" len="med"/>
                      <a:tailEnd type="none" w="med" len="med"/>
                    </a:lnL>
                    <a:lnR>
                      <a:noFill/>
                    </a:lnR>
                    <a:lnT w="12700" cap="flat" cmpd="sng" algn="ctr">
                      <a:solidFill>
                        <a:srgbClr val="A5A5A5"/>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EBE3D1"/>
                    </a:solidFill>
                  </a:tcPr>
                </a:tc>
              </a:tr>
              <a:tr h="190236">
                <a:tc>
                  <a:txBody>
                    <a:bodyPr/>
                    <a:lstStyle/>
                    <a:p>
                      <a:pPr algn="l" fontAlgn="ctr"/>
                      <a:r>
                        <a:rPr lang="en-US" sz="900" b="0" i="0" u="none" strike="noStrike" dirty="0">
                          <a:solidFill>
                            <a:srgbClr val="000000"/>
                          </a:solidFill>
                          <a:latin typeface="Arial"/>
                        </a:rPr>
                        <a:t>Royalties</a:t>
                      </a:r>
                    </a:p>
                  </a:txBody>
                  <a:tcPr marL="7304" marR="7304" marT="7304"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$1,743,930.00 </a:t>
                      </a: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$4,650,480.00 </a:t>
                      </a: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$11,626,200.00 </a:t>
                      </a:r>
                    </a:p>
                  </a:txBody>
                  <a:tcPr marL="7304" marR="7304" marT="7304"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0236">
                <a:tc>
                  <a:txBody>
                    <a:bodyPr/>
                    <a:lstStyle/>
                    <a:p>
                      <a:pPr algn="l" fontAlgn="ctr"/>
                      <a:r>
                        <a:rPr lang="en-US" sz="900" b="0" i="0" u="none" strike="noStrike">
                          <a:solidFill>
                            <a:srgbClr val="000000"/>
                          </a:solidFill>
                          <a:latin typeface="Arial"/>
                        </a:rPr>
                        <a:t>Sub License Guarantees</a:t>
                      </a:r>
                    </a:p>
                  </a:txBody>
                  <a:tcPr marL="7304" marR="7304" marT="7304"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$900,000.00 </a:t>
                      </a: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$1,500,000.00 </a:t>
                      </a: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$2,100,000.00 </a:t>
                      </a:r>
                    </a:p>
                  </a:txBody>
                  <a:tcPr marL="7304" marR="7304" marT="7304"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0236">
                <a:tc>
                  <a:txBody>
                    <a:bodyPr/>
                    <a:lstStyle/>
                    <a:p>
                      <a:pPr algn="l" fontAlgn="ctr"/>
                      <a:r>
                        <a:rPr lang="en-US" sz="900" b="0" i="0" u="none" strike="noStrike">
                          <a:solidFill>
                            <a:srgbClr val="000000"/>
                          </a:solidFill>
                          <a:latin typeface="Arial"/>
                        </a:rPr>
                        <a:t>Memorabilia Profits</a:t>
                      </a:r>
                    </a:p>
                  </a:txBody>
                  <a:tcPr marL="7304" marR="7304" marT="7304"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$6,975,720.00 </a:t>
                      </a:r>
                      <a:endParaRPr lang="en-US" sz="900" b="0" i="0" u="none" strike="noStrike" dirty="0">
                        <a:solidFill>
                          <a:srgbClr val="000000"/>
                        </a:solidFill>
                        <a:latin typeface="Arial"/>
                      </a:endParaRP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$9,300,960.00 </a:t>
                      </a:r>
                      <a:endParaRPr lang="en-US" sz="900" b="0" i="0" u="none" strike="noStrike" dirty="0">
                        <a:solidFill>
                          <a:srgbClr val="000000"/>
                        </a:solidFill>
                        <a:latin typeface="Arial"/>
                      </a:endParaRP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a:solidFill>
                            <a:srgbClr val="000000"/>
                          </a:solidFill>
                          <a:latin typeface="Arial"/>
                        </a:rPr>
                        <a:t>$</a:t>
                      </a:r>
                      <a:r>
                        <a:rPr lang="en-US" sz="900" b="0" i="0" u="none" strike="noStrike" dirty="0" smtClean="0">
                          <a:solidFill>
                            <a:srgbClr val="000000"/>
                          </a:solidFill>
                          <a:latin typeface="Arial"/>
                        </a:rPr>
                        <a:t>11,626,200.00 </a:t>
                      </a:r>
                      <a:endParaRPr lang="en-US" sz="900" b="0" i="0" u="none" strike="noStrike" dirty="0">
                        <a:solidFill>
                          <a:srgbClr val="000000"/>
                        </a:solidFill>
                        <a:latin typeface="Arial"/>
                      </a:endParaRPr>
                    </a:p>
                  </a:txBody>
                  <a:tcPr marL="7304" marR="7304" marT="7304"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0236">
                <a:tc>
                  <a:txBody>
                    <a:bodyPr/>
                    <a:lstStyle/>
                    <a:p>
                      <a:pPr algn="l" fontAlgn="ctr"/>
                      <a:r>
                        <a:rPr lang="en-US" sz="900" b="1" i="0" u="none" strike="noStrike">
                          <a:solidFill>
                            <a:srgbClr val="FFFFFF"/>
                          </a:solidFill>
                          <a:latin typeface="Arial"/>
                        </a:rPr>
                        <a:t>Total Sales Revenues </a:t>
                      </a:r>
                    </a:p>
                  </a:txBody>
                  <a:tcPr marL="7304" marR="7304" marT="7304"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1A770"/>
                    </a:solidFill>
                  </a:tcPr>
                </a:tc>
                <a:tc>
                  <a:txBody>
                    <a:bodyPr/>
                    <a:lstStyle/>
                    <a:p>
                      <a:pPr algn="r" fontAlgn="ctr"/>
                      <a:r>
                        <a:rPr lang="en-US" sz="900" b="1" i="0" u="none" strike="noStrike" dirty="0" smtClean="0">
                          <a:solidFill>
                            <a:srgbClr val="FFFFFF"/>
                          </a:solidFill>
                          <a:latin typeface="Arial"/>
                        </a:rPr>
                        <a:t>$9,619,650.00 </a:t>
                      </a:r>
                      <a:endParaRPr lang="en-US" sz="900" b="1" i="0" u="none" strike="noStrike" dirty="0">
                        <a:solidFill>
                          <a:srgbClr val="FFFFFF"/>
                        </a:solidFill>
                        <a:latin typeface="Arial"/>
                      </a:endParaRP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1A770"/>
                    </a:solidFill>
                  </a:tcPr>
                </a:tc>
                <a:tc>
                  <a:txBody>
                    <a:bodyPr/>
                    <a:lstStyle/>
                    <a:p>
                      <a:pPr algn="r" fontAlgn="ctr"/>
                      <a:r>
                        <a:rPr lang="en-US" sz="900" b="1" i="0" u="none" strike="noStrike" dirty="0" smtClean="0">
                          <a:solidFill>
                            <a:srgbClr val="FFFFFF"/>
                          </a:solidFill>
                          <a:latin typeface="Arial"/>
                        </a:rPr>
                        <a:t>$15,451,440.00 </a:t>
                      </a:r>
                      <a:endParaRPr lang="en-US" sz="900" b="1" i="0" u="none" strike="noStrike" dirty="0">
                        <a:solidFill>
                          <a:srgbClr val="FFFFFF"/>
                        </a:solidFill>
                        <a:latin typeface="Arial"/>
                      </a:endParaRP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1A770"/>
                    </a:solidFill>
                  </a:tcPr>
                </a:tc>
                <a:tc>
                  <a:txBody>
                    <a:bodyPr/>
                    <a:lstStyle/>
                    <a:p>
                      <a:pPr algn="r" fontAlgn="ctr"/>
                      <a:r>
                        <a:rPr lang="en-US" sz="900" b="1" i="0" u="none" strike="noStrike" dirty="0" smtClean="0">
                          <a:solidFill>
                            <a:srgbClr val="FFFFFF"/>
                          </a:solidFill>
                          <a:latin typeface="Arial"/>
                        </a:rPr>
                        <a:t>$25,352,400.00 </a:t>
                      </a:r>
                      <a:endParaRPr lang="en-US" sz="900" b="1" i="0" u="none" strike="noStrike" dirty="0">
                        <a:solidFill>
                          <a:srgbClr val="FFFFFF"/>
                        </a:solidFill>
                        <a:latin typeface="Arial"/>
                      </a:endParaRPr>
                    </a:p>
                  </a:txBody>
                  <a:tcPr marL="7304" marR="7304" marT="7304"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1A770"/>
                    </a:solidFill>
                  </a:tcPr>
                </a:tc>
              </a:tr>
              <a:tr h="190236">
                <a:tc>
                  <a:txBody>
                    <a:bodyPr/>
                    <a:lstStyle/>
                    <a:p>
                      <a:pPr algn="l" fontAlgn="ctr"/>
                      <a:r>
                        <a:rPr lang="en-US" sz="900" b="0" i="0" u="none" strike="noStrike">
                          <a:solidFill>
                            <a:srgbClr val="000000"/>
                          </a:solidFill>
                          <a:latin typeface="Arial"/>
                        </a:rPr>
                        <a:t>Projected Investor % Share</a:t>
                      </a:r>
                    </a:p>
                  </a:txBody>
                  <a:tcPr marL="7304" marR="7304" marT="7304"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20%</a:t>
                      </a: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20%</a:t>
                      </a: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a:solidFill>
                            <a:srgbClr val="000000"/>
                          </a:solidFill>
                          <a:latin typeface="Arial"/>
                        </a:rPr>
                        <a:t>20%</a:t>
                      </a:r>
                    </a:p>
                  </a:txBody>
                  <a:tcPr marL="7304" marR="7304" marT="7304"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90236">
                <a:tc>
                  <a:txBody>
                    <a:bodyPr/>
                    <a:lstStyle/>
                    <a:p>
                      <a:pPr algn="l" fontAlgn="ctr"/>
                      <a:r>
                        <a:rPr lang="en-US" sz="900" b="1" i="0" u="none" strike="noStrike">
                          <a:solidFill>
                            <a:srgbClr val="FFFFFF"/>
                          </a:solidFill>
                          <a:latin typeface="Arial"/>
                        </a:rPr>
                        <a:t>Total Investor $ Share per Year</a:t>
                      </a:r>
                    </a:p>
                  </a:txBody>
                  <a:tcPr marL="7304" marR="7304" marT="7304"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1A770"/>
                    </a:solidFill>
                  </a:tcPr>
                </a:tc>
                <a:tc>
                  <a:txBody>
                    <a:bodyPr/>
                    <a:lstStyle/>
                    <a:p>
                      <a:pPr algn="r" fontAlgn="ctr"/>
                      <a:r>
                        <a:rPr lang="en-US" sz="900" b="1" i="0" u="none" strike="noStrike" dirty="0" smtClean="0">
                          <a:solidFill>
                            <a:srgbClr val="FFFFFF"/>
                          </a:solidFill>
                          <a:latin typeface="Arial"/>
                        </a:rPr>
                        <a:t>$1,923,930.00 </a:t>
                      </a:r>
                      <a:endParaRPr lang="en-US" sz="900" b="1" i="0" u="none" strike="noStrike" dirty="0">
                        <a:solidFill>
                          <a:srgbClr val="FFFFFF"/>
                        </a:solidFill>
                        <a:latin typeface="Arial"/>
                      </a:endParaRP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1A770"/>
                    </a:solidFill>
                  </a:tcPr>
                </a:tc>
                <a:tc>
                  <a:txBody>
                    <a:bodyPr/>
                    <a:lstStyle/>
                    <a:p>
                      <a:pPr algn="r" fontAlgn="ctr"/>
                      <a:r>
                        <a:rPr lang="en-US" sz="900" b="1" i="0" u="none" strike="noStrike" dirty="0" smtClean="0">
                          <a:solidFill>
                            <a:srgbClr val="FFFFFF"/>
                          </a:solidFill>
                          <a:latin typeface="Arial"/>
                        </a:rPr>
                        <a:t>$3,090,288.00 </a:t>
                      </a:r>
                      <a:endParaRPr lang="en-US" sz="900" b="1" i="0" u="none" strike="noStrike" dirty="0">
                        <a:solidFill>
                          <a:srgbClr val="FFFFFF"/>
                        </a:solidFill>
                        <a:latin typeface="Arial"/>
                      </a:endParaRP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1A770"/>
                    </a:solidFill>
                  </a:tcPr>
                </a:tc>
                <a:tc>
                  <a:txBody>
                    <a:bodyPr/>
                    <a:lstStyle/>
                    <a:p>
                      <a:pPr algn="r" fontAlgn="ctr"/>
                      <a:r>
                        <a:rPr lang="en-US" sz="900" b="1" i="0" u="none" strike="noStrike" dirty="0" smtClean="0">
                          <a:solidFill>
                            <a:srgbClr val="FFFFFF"/>
                          </a:solidFill>
                          <a:latin typeface="Arial"/>
                        </a:rPr>
                        <a:t>$5,070,480.00 </a:t>
                      </a:r>
                      <a:endParaRPr lang="en-US" sz="900" b="1" i="0" u="none" strike="noStrike" dirty="0">
                        <a:solidFill>
                          <a:srgbClr val="FFFFFF"/>
                        </a:solidFill>
                        <a:latin typeface="Arial"/>
                      </a:endParaRPr>
                    </a:p>
                  </a:txBody>
                  <a:tcPr marL="7304" marR="7304" marT="7304"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C1A770"/>
                    </a:solidFill>
                  </a:tcPr>
                </a:tc>
              </a:tr>
              <a:tr h="190236">
                <a:tc>
                  <a:txBody>
                    <a:bodyPr/>
                    <a:lstStyle/>
                    <a:p>
                      <a:pPr algn="l" fontAlgn="ctr"/>
                      <a:r>
                        <a:rPr lang="en-US" sz="900" b="0" i="0" u="none" strike="noStrike">
                          <a:solidFill>
                            <a:srgbClr val="000000"/>
                          </a:solidFill>
                          <a:latin typeface="Arial"/>
                        </a:rPr>
                        <a:t>Investor's Funding Amt</a:t>
                      </a:r>
                    </a:p>
                  </a:txBody>
                  <a:tcPr marL="7304" marR="7304" marT="7304"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r" fontAlgn="ctr"/>
                      <a:r>
                        <a:rPr lang="en-US" sz="900" b="0" i="0" u="none" strike="noStrike" dirty="0" smtClean="0">
                          <a:solidFill>
                            <a:srgbClr val="000000"/>
                          </a:solidFill>
                          <a:latin typeface="Arial"/>
                        </a:rPr>
                        <a:t>$ 2,000,000.00 </a:t>
                      </a:r>
                      <a:endParaRPr lang="en-US" sz="900" b="0" i="0" u="none" strike="noStrike" dirty="0">
                        <a:solidFill>
                          <a:srgbClr val="000000"/>
                        </a:solidFill>
                        <a:latin typeface="Arial"/>
                      </a:endParaRP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900" b="0" i="0" u="none" strike="noStrike" dirty="0">
                          <a:solidFill>
                            <a:srgbClr val="000000"/>
                          </a:solidFill>
                          <a:latin typeface="Arial"/>
                        </a:rPr>
                        <a:t>-</a:t>
                      </a: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US" sz="900" b="0" i="0" u="none" strike="noStrike">
                          <a:solidFill>
                            <a:srgbClr val="000000"/>
                          </a:solidFill>
                          <a:latin typeface="Arial"/>
                        </a:rPr>
                        <a:t>-</a:t>
                      </a:r>
                    </a:p>
                  </a:txBody>
                  <a:tcPr marL="7304" marR="7304" marT="7304"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r>
              <a:tr h="114039">
                <a:tc>
                  <a:txBody>
                    <a:bodyPr/>
                    <a:lstStyle/>
                    <a:p>
                      <a:pPr algn="l" fontAlgn="ctr"/>
                      <a:r>
                        <a:rPr lang="en-US" sz="900" b="1" i="0" u="none" strike="noStrike">
                          <a:solidFill>
                            <a:srgbClr val="FFFFFF"/>
                          </a:solidFill>
                          <a:latin typeface="Arial"/>
                        </a:rPr>
                        <a:t>Investor's Aggregated ROI</a:t>
                      </a:r>
                    </a:p>
                  </a:txBody>
                  <a:tcPr marL="7304" marR="7304" marT="7304"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C1A770"/>
                    </a:solidFill>
                  </a:tcPr>
                </a:tc>
                <a:tc>
                  <a:txBody>
                    <a:bodyPr/>
                    <a:lstStyle/>
                    <a:p>
                      <a:pPr algn="r" fontAlgn="ctr"/>
                      <a:r>
                        <a:rPr lang="en-US" sz="900" b="1" i="0" u="none" strike="noStrike" dirty="0" smtClean="0">
                          <a:solidFill>
                            <a:srgbClr val="FFFFFF"/>
                          </a:solidFill>
                          <a:latin typeface="Arial"/>
                        </a:rPr>
                        <a:t>-4%</a:t>
                      </a:r>
                      <a:endParaRPr lang="en-US" sz="900" b="1" i="0" u="none" strike="noStrike" dirty="0">
                        <a:solidFill>
                          <a:srgbClr val="FFFFFF"/>
                        </a:solidFill>
                        <a:latin typeface="Arial"/>
                      </a:endParaRP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C1A770"/>
                    </a:solidFill>
                  </a:tcPr>
                </a:tc>
                <a:tc>
                  <a:txBody>
                    <a:bodyPr/>
                    <a:lstStyle/>
                    <a:p>
                      <a:pPr algn="r" fontAlgn="ctr"/>
                      <a:r>
                        <a:rPr lang="en-US" sz="900" b="1" i="0" u="none" strike="noStrike" dirty="0" smtClean="0">
                          <a:solidFill>
                            <a:srgbClr val="FFFFFF"/>
                          </a:solidFill>
                          <a:latin typeface="Arial"/>
                        </a:rPr>
                        <a:t>151%</a:t>
                      </a:r>
                      <a:endParaRPr lang="en-US" sz="900" b="1" i="0" u="none" strike="noStrike" dirty="0">
                        <a:solidFill>
                          <a:srgbClr val="FFFFFF"/>
                        </a:solidFill>
                        <a:latin typeface="Arial"/>
                      </a:endParaRPr>
                    </a:p>
                  </a:txBody>
                  <a:tcPr marL="7304" marR="7304" marT="7304"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C1A770"/>
                    </a:solidFill>
                  </a:tcPr>
                </a:tc>
                <a:tc>
                  <a:txBody>
                    <a:bodyPr/>
                    <a:lstStyle/>
                    <a:p>
                      <a:pPr algn="r" fontAlgn="ctr"/>
                      <a:r>
                        <a:rPr lang="en-US" sz="900" b="1" i="0" u="none" strike="noStrike" dirty="0" smtClean="0">
                          <a:solidFill>
                            <a:srgbClr val="FFFFFF"/>
                          </a:solidFill>
                          <a:latin typeface="Arial"/>
                        </a:rPr>
                        <a:t>404%</a:t>
                      </a:r>
                      <a:endParaRPr lang="en-US" sz="900" b="1" i="0" u="none" strike="noStrike" dirty="0">
                        <a:solidFill>
                          <a:srgbClr val="FFFFFF"/>
                        </a:solidFill>
                        <a:latin typeface="Arial"/>
                      </a:endParaRPr>
                    </a:p>
                  </a:txBody>
                  <a:tcPr marL="7304" marR="7304" marT="7304" marB="0" anchor="ctr">
                    <a:lnL w="6350" cap="flat" cmpd="sng" algn="ctr">
                      <a:solidFill>
                        <a:srgbClr val="BFBFBF"/>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C1A770"/>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1981200" y="1447800"/>
            <a:ext cx="6781800" cy="381000"/>
          </a:xfrm>
          <a:solidFill>
            <a:srgbClr val="02254B"/>
          </a:solidFill>
        </p:spPr>
        <p:txBody>
          <a:bodyPr>
            <a:noAutofit/>
          </a:bodyPr>
          <a:lstStyle/>
          <a:p>
            <a:r>
              <a:rPr lang="en-US" sz="1800" b="1" dirty="0" smtClean="0">
                <a:solidFill>
                  <a:schemeClr val="bg2"/>
                </a:solidFill>
                <a:latin typeface="Arial Narrow" pitchFamily="34" charset="0"/>
              </a:rPr>
              <a:t>U.S. Cannabis Consumer Market: Recreational and Medicinal</a:t>
            </a:r>
            <a:endParaRPr lang="en-US" sz="1800" b="1" dirty="0">
              <a:solidFill>
                <a:schemeClr val="bg2"/>
              </a:solidFill>
              <a:latin typeface="Arial Narrow" pitchFamily="34" charset="0"/>
            </a:endParaRPr>
          </a:p>
        </p:txBody>
      </p:sp>
      <p:sp>
        <p:nvSpPr>
          <p:cNvPr id="2" name="Slide Number Placeholder 1"/>
          <p:cNvSpPr>
            <a:spLocks noGrp="1"/>
          </p:cNvSpPr>
          <p:nvPr>
            <p:ph type="sldNum" sz="quarter" idx="12"/>
          </p:nvPr>
        </p:nvSpPr>
        <p:spPr/>
        <p:txBody>
          <a:bodyPr/>
          <a:lstStyle/>
          <a:p>
            <a:fld id="{F55C50A9-44CF-4968-B481-C4C34B62CCCD}" type="slidenum">
              <a:rPr lang="en-US" smtClean="0"/>
              <a:pPr/>
              <a:t>18</a:t>
            </a:fld>
            <a:endParaRPr lang="en-US"/>
          </a:p>
        </p:txBody>
      </p:sp>
      <p:sp>
        <p:nvSpPr>
          <p:cNvPr id="20" name="Footer Placeholder 19"/>
          <p:cNvSpPr>
            <a:spLocks noGrp="1"/>
          </p:cNvSpPr>
          <p:nvPr>
            <p:ph type="ftr" sz="quarter" idx="11"/>
          </p:nvPr>
        </p:nvSpPr>
        <p:spPr/>
        <p:txBody>
          <a:bodyPr/>
          <a:lstStyle/>
          <a:p>
            <a:r>
              <a:t>Ackrell Capital, LLC</a:t>
            </a:r>
            <a:endParaRPr lang="en-US" dirty="0"/>
          </a:p>
        </p:txBody>
      </p:sp>
      <p:pic>
        <p:nvPicPr>
          <p:cNvPr id="27" name="Content Placeholder 26" descr="1.jpg"/>
          <p:cNvPicPr>
            <a:picLocks noGrp="1" noChangeAspect="1"/>
          </p:cNvPicPr>
          <p:nvPr>
            <p:ph sz="half" idx="1"/>
          </p:nvPr>
        </p:nvPicPr>
        <p:blipFill>
          <a:blip r:embed="rId2"/>
          <a:stretch>
            <a:fillRect/>
          </a:stretch>
        </p:blipFill>
        <p:spPr>
          <a:xfrm>
            <a:off x="1752600" y="1828800"/>
            <a:ext cx="7315200" cy="4343400"/>
          </a:xfrm>
        </p:spPr>
      </p:pic>
      <p:sp>
        <p:nvSpPr>
          <p:cNvPr id="29" name="Title 1"/>
          <p:cNvSpPr txBox="1">
            <a:spLocks/>
          </p:cNvSpPr>
          <p:nvPr/>
        </p:nvSpPr>
        <p:spPr>
          <a:xfrm>
            <a:off x="360000" y="457200"/>
            <a:ext cx="3145200" cy="685800"/>
          </a:xfrm>
          <a:prstGeom prst="rect">
            <a:avLst/>
          </a:prstGeom>
        </p:spPr>
        <p:txBody>
          <a:bodyPr vert="horz" lIns="91440" tIns="45720" rIns="91440" bIns="45720" rtlCol="0" anchor="ctr">
            <a:noAutofit/>
          </a:bodyPr>
          <a:lstStyle/>
          <a:p>
            <a:pPr marL="0" marR="0" lvl="0" indent="0" defTabSz="914400" rtl="0" eaLnBrk="0" fontAlgn="auto" latinLnBrk="0" hangingPunct="1">
              <a:lnSpc>
                <a:spcPct val="80000"/>
              </a:lnSpc>
              <a:spcBef>
                <a:spcPct val="0"/>
              </a:spcBef>
              <a:spcAft>
                <a:spcPts val="0"/>
              </a:spcAft>
              <a:buClrTx/>
              <a:buSzTx/>
              <a:buFontTx/>
              <a:buNone/>
              <a:tabLst/>
              <a:defRPr/>
            </a:pPr>
            <a:r>
              <a:rPr kumimoji="0" lang="en-US" sz="3200" b="1" i="0" u="none" strike="noStrike" kern="1200" cap="all" spc="0" normalizeH="0" noProof="0" dirty="0" smtClean="0">
                <a:ln>
                  <a:noFill/>
                </a:ln>
                <a:solidFill>
                  <a:srgbClr val="008000"/>
                </a:solidFill>
                <a:effectLst/>
                <a:uLnTx/>
                <a:uFillTx/>
                <a:latin typeface="Times New Roman" pitchFamily="18" charset="0"/>
                <a:ea typeface="+mj-ea"/>
                <a:cs typeface="Times New Roman" pitchFamily="18" charset="0"/>
              </a:rPr>
              <a:t>Report </a:t>
            </a:r>
          </a:p>
          <a:p>
            <a:pPr marL="0" marR="0" lvl="0" indent="0" defTabSz="914400" rtl="0" eaLnBrk="0" fontAlgn="auto" latinLnBrk="0" hangingPunct="1">
              <a:lnSpc>
                <a:spcPct val="80000"/>
              </a:lnSpc>
              <a:spcBef>
                <a:spcPct val="0"/>
              </a:spcBef>
              <a:spcAft>
                <a:spcPts val="0"/>
              </a:spcAft>
              <a:buClrTx/>
              <a:buSzTx/>
              <a:buFontTx/>
              <a:buNone/>
              <a:tabLst/>
              <a:defRPr/>
            </a:pPr>
            <a:r>
              <a:rPr lang="en-US" sz="3200" b="1" cap="all" dirty="0" smtClean="0">
                <a:solidFill>
                  <a:srgbClr val="008000"/>
                </a:solidFill>
                <a:latin typeface="Times New Roman" pitchFamily="18" charset="0"/>
                <a:ea typeface="+mj-ea"/>
                <a:cs typeface="Times New Roman" pitchFamily="18" charset="0"/>
              </a:rPr>
              <a:t>Highlights</a:t>
            </a:r>
            <a:endParaRPr kumimoji="0" lang="en-US" sz="3200" b="0" i="0" u="none" strike="noStrike" kern="0" cap="all" spc="-250" normalizeH="0" noProof="0" dirty="0">
              <a:ln>
                <a:noFill/>
              </a:ln>
              <a:solidFill>
                <a:srgbClr val="008000"/>
              </a:solidFill>
              <a:effectLst/>
              <a:uLnTx/>
              <a:uFillTx/>
              <a:latin typeface="Times New Roman" pitchFamily="18" charset="0"/>
              <a:ea typeface="+mj-ea"/>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55C50A9-44CF-4968-B481-C4C34B62CCCD}" type="slidenum">
              <a:rPr lang="en-US" smtClean="0"/>
              <a:pPr/>
              <a:t>19</a:t>
            </a:fld>
            <a:endParaRPr lang="en-US"/>
          </a:p>
        </p:txBody>
      </p:sp>
      <p:sp>
        <p:nvSpPr>
          <p:cNvPr id="20" name="Footer Placeholder 19"/>
          <p:cNvSpPr>
            <a:spLocks noGrp="1"/>
          </p:cNvSpPr>
          <p:nvPr>
            <p:ph type="ftr" sz="quarter" idx="11"/>
          </p:nvPr>
        </p:nvSpPr>
        <p:spPr/>
        <p:txBody>
          <a:bodyPr/>
          <a:lstStyle/>
          <a:p>
            <a:r>
              <a:t>Ackrell Capital, LLC</a:t>
            </a:r>
            <a:endParaRPr lang="en-US" dirty="0"/>
          </a:p>
        </p:txBody>
      </p:sp>
      <p:pic>
        <p:nvPicPr>
          <p:cNvPr id="7" name="Content Placeholder 6" descr="2.jpg"/>
          <p:cNvPicPr>
            <a:picLocks noGrp="1" noChangeAspect="1"/>
          </p:cNvPicPr>
          <p:nvPr>
            <p:ph sz="half" idx="1"/>
          </p:nvPr>
        </p:nvPicPr>
        <p:blipFill>
          <a:blip r:embed="rId2"/>
          <a:stretch>
            <a:fillRect/>
          </a:stretch>
        </p:blipFill>
        <p:spPr>
          <a:xfrm>
            <a:off x="1676400" y="1905000"/>
            <a:ext cx="7315200" cy="4343400"/>
          </a:xfrm>
        </p:spPr>
      </p:pic>
      <p:sp>
        <p:nvSpPr>
          <p:cNvPr id="8" name="Title 20"/>
          <p:cNvSpPr txBox="1">
            <a:spLocks/>
          </p:cNvSpPr>
          <p:nvPr/>
        </p:nvSpPr>
        <p:spPr>
          <a:xfrm>
            <a:off x="1905000" y="1447800"/>
            <a:ext cx="6858000" cy="381000"/>
          </a:xfrm>
          <a:prstGeom prst="rect">
            <a:avLst/>
          </a:prstGeom>
          <a:solidFill>
            <a:srgbClr val="02254B"/>
          </a:solidFill>
        </p:spPr>
        <p:txBody>
          <a:bodyPr vert="horz" lIns="91440" tIns="45720" rIns="91440" bIns="45720" rtlCol="0" anchor="ctr">
            <a:noAutofit/>
          </a:bodyPr>
          <a:lstStyle/>
          <a:p>
            <a:pPr lvl="0" algn="ctr">
              <a:spcBef>
                <a:spcPct val="0"/>
              </a:spcBef>
            </a:pPr>
            <a:r>
              <a:rPr lang="en-US" b="1" dirty="0" smtClean="0">
                <a:solidFill>
                  <a:schemeClr val="bg2"/>
                </a:solidFill>
                <a:latin typeface="Arial Narrow" pitchFamily="34" charset="0"/>
              </a:rPr>
              <a:t>Total U.S. Cannabis Consumer Market: Including Pharmaceuticals</a:t>
            </a:r>
            <a:endParaRPr kumimoji="0" lang="en-US" sz="1800" b="1" i="0" u="none" strike="noStrike" kern="1200" cap="none" spc="0" normalizeH="0" baseline="0" noProof="0" dirty="0">
              <a:ln>
                <a:noFill/>
              </a:ln>
              <a:solidFill>
                <a:schemeClr val="bg2"/>
              </a:solidFill>
              <a:effectLst/>
              <a:uLnTx/>
              <a:uFillTx/>
              <a:latin typeface="Arial Narrow" pitchFamily="34" charset="0"/>
              <a:ea typeface="+mj-ea"/>
              <a:cs typeface="+mj-cs"/>
            </a:endParaRPr>
          </a:p>
        </p:txBody>
      </p:sp>
      <p:sp>
        <p:nvSpPr>
          <p:cNvPr id="9" name="Title 1"/>
          <p:cNvSpPr txBox="1">
            <a:spLocks/>
          </p:cNvSpPr>
          <p:nvPr/>
        </p:nvSpPr>
        <p:spPr>
          <a:xfrm>
            <a:off x="360000" y="457200"/>
            <a:ext cx="4821600" cy="685800"/>
          </a:xfrm>
          <a:prstGeom prst="rect">
            <a:avLst/>
          </a:prstGeom>
        </p:spPr>
        <p:txBody>
          <a:bodyPr vert="horz" lIns="91440" tIns="45720" rIns="91440" bIns="45720" rtlCol="0" anchor="ctr">
            <a:noAutofit/>
          </a:bodyPr>
          <a:lstStyle/>
          <a:p>
            <a:pPr marL="0" marR="0" lvl="0" indent="0" defTabSz="914400" rtl="0" eaLnBrk="0" fontAlgn="auto" latinLnBrk="0" hangingPunct="1">
              <a:lnSpc>
                <a:spcPct val="80000"/>
              </a:lnSpc>
              <a:spcBef>
                <a:spcPct val="0"/>
              </a:spcBef>
              <a:spcAft>
                <a:spcPts val="0"/>
              </a:spcAft>
              <a:buClrTx/>
              <a:buSzTx/>
              <a:buFontTx/>
              <a:buNone/>
              <a:tabLst/>
              <a:defRPr/>
            </a:pPr>
            <a:r>
              <a:rPr kumimoji="0" lang="en-US" sz="3200" b="1" i="0" u="none" strike="noStrike" kern="1200" cap="all" spc="0" normalizeH="0" noProof="0" dirty="0" smtClean="0">
                <a:ln>
                  <a:noFill/>
                </a:ln>
                <a:solidFill>
                  <a:srgbClr val="008000"/>
                </a:solidFill>
                <a:effectLst/>
                <a:uLnTx/>
                <a:uFillTx/>
                <a:latin typeface="Times New Roman" pitchFamily="18" charset="0"/>
                <a:ea typeface="+mj-ea"/>
                <a:cs typeface="Times New Roman" pitchFamily="18" charset="0"/>
              </a:rPr>
              <a:t>Report </a:t>
            </a:r>
          </a:p>
          <a:p>
            <a:pPr marL="0" marR="0" lvl="0" indent="0" defTabSz="914400" rtl="0" eaLnBrk="0" fontAlgn="auto" latinLnBrk="0" hangingPunct="1">
              <a:lnSpc>
                <a:spcPct val="80000"/>
              </a:lnSpc>
              <a:spcBef>
                <a:spcPct val="0"/>
              </a:spcBef>
              <a:spcAft>
                <a:spcPts val="0"/>
              </a:spcAft>
              <a:buClrTx/>
              <a:buSzTx/>
              <a:buFontTx/>
              <a:buNone/>
              <a:tabLst/>
              <a:defRPr/>
            </a:pPr>
            <a:r>
              <a:rPr lang="en-US" sz="3200" b="1" cap="all" dirty="0" smtClean="0">
                <a:solidFill>
                  <a:srgbClr val="008000"/>
                </a:solidFill>
                <a:latin typeface="Times New Roman" pitchFamily="18" charset="0"/>
                <a:ea typeface="+mj-ea"/>
                <a:cs typeface="Times New Roman" pitchFamily="18" charset="0"/>
              </a:rPr>
              <a:t>Highlights</a:t>
            </a:r>
            <a:endParaRPr kumimoji="0" lang="en-US" sz="3200" b="0" i="0" u="none" strike="noStrike" kern="0" cap="all" spc="-250" normalizeH="0" noProof="0" dirty="0">
              <a:ln>
                <a:noFill/>
              </a:ln>
              <a:solidFill>
                <a:srgbClr val="008000"/>
              </a:solidFill>
              <a:effectLst/>
              <a:uLnTx/>
              <a:uFillTx/>
              <a:latin typeface="Times New Roman" pitchFamily="18" charset="0"/>
              <a:ea typeface="+mj-ea"/>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0000" y="472201"/>
            <a:ext cx="3373800" cy="1813799"/>
          </a:xfrm>
        </p:spPr>
        <p:txBody>
          <a:bodyPr/>
          <a:lstStyle/>
          <a:p>
            <a:r>
              <a:rPr lang="en-US" b="1" dirty="0" smtClean="0">
                <a:latin typeface="Times New Roman" pitchFamily="18" charset="0"/>
                <a:cs typeface="Times New Roman" pitchFamily="18" charset="0"/>
              </a:rPr>
              <a:t>CONTENTS</a:t>
            </a:r>
            <a:endParaRPr lang="en-US" b="1" dirty="0">
              <a:latin typeface="Times New Roman" pitchFamily="18" charset="0"/>
              <a:cs typeface="Times New Roman" pitchFamily="18" charset="0"/>
            </a:endParaRPr>
          </a:p>
        </p:txBody>
      </p:sp>
      <p:sp>
        <p:nvSpPr>
          <p:cNvPr id="4" name="직사각형 12"/>
          <p:cNvSpPr/>
          <p:nvPr/>
        </p:nvSpPr>
        <p:spPr>
          <a:xfrm>
            <a:off x="2667000" y="1618496"/>
            <a:ext cx="6172200" cy="255591"/>
          </a:xfrm>
          <a:prstGeom prst="rect">
            <a:avLst/>
          </a:prstGeom>
          <a:solidFill>
            <a:srgbClr val="C1A77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a:p>
        </p:txBody>
      </p:sp>
      <p:sp>
        <p:nvSpPr>
          <p:cNvPr id="7" name="Slide Number Placeholder 6"/>
          <p:cNvSpPr>
            <a:spLocks noGrp="1"/>
          </p:cNvSpPr>
          <p:nvPr>
            <p:ph type="sldNum" sz="quarter" idx="12"/>
          </p:nvPr>
        </p:nvSpPr>
        <p:spPr/>
        <p:txBody>
          <a:bodyPr/>
          <a:lstStyle/>
          <a:p>
            <a:r>
              <a:rPr lang="en-US" dirty="0" smtClean="0"/>
              <a:t>2</a:t>
            </a:r>
            <a:endParaRPr lang="en-US" dirty="0"/>
          </a:p>
        </p:txBody>
      </p:sp>
      <p:sp>
        <p:nvSpPr>
          <p:cNvPr id="8" name="Footer Placeholder 7"/>
          <p:cNvSpPr>
            <a:spLocks noGrp="1"/>
          </p:cNvSpPr>
          <p:nvPr>
            <p:ph type="ftr" sz="quarter" idx="11"/>
          </p:nvPr>
        </p:nvSpPr>
        <p:spPr/>
        <p:txBody>
          <a:bodyPr/>
          <a:lstStyle/>
          <a:p>
            <a:r>
              <a:rPr lang="en-US" smtClean="0"/>
              <a:t>California Green Cultivation.LLC</a:t>
            </a:r>
            <a:endParaRPr lang="en-US" dirty="0"/>
          </a:p>
        </p:txBody>
      </p:sp>
      <p:sp>
        <p:nvSpPr>
          <p:cNvPr id="10" name="Text Placeholder 3"/>
          <p:cNvSpPr>
            <a:spLocks noGrp="1"/>
          </p:cNvSpPr>
          <p:nvPr>
            <p:ph type="body" sz="quarter" idx="4294967295"/>
          </p:nvPr>
        </p:nvSpPr>
        <p:spPr>
          <a:xfrm>
            <a:off x="2700000" y="1847096"/>
            <a:ext cx="3853200" cy="4248904"/>
          </a:xfrm>
          <a:prstGeom prst="rect">
            <a:avLst/>
          </a:prstGeom>
        </p:spPr>
        <p:txBody>
          <a:bodyPr>
            <a:noAutofit/>
          </a:bodyPr>
          <a:lstStyle/>
          <a:p>
            <a:pPr marL="0" indent="0">
              <a:lnSpc>
                <a:spcPct val="150000"/>
              </a:lnSpc>
              <a:buNone/>
            </a:pPr>
            <a:r>
              <a:rPr lang="en-US" sz="1000" b="1" cap="all" dirty="0" smtClean="0">
                <a:latin typeface="Arial" pitchFamily="34" charset="0"/>
                <a:cs typeface="Arial" pitchFamily="34" charset="0"/>
              </a:rPr>
              <a:t>PROJECT OVERVIEW</a:t>
            </a:r>
          </a:p>
          <a:p>
            <a:pPr marL="0" indent="0">
              <a:lnSpc>
                <a:spcPct val="150000"/>
              </a:lnSpc>
              <a:buNone/>
            </a:pPr>
            <a:r>
              <a:rPr lang="en-US" sz="1000" b="1" cap="all" dirty="0" smtClean="0">
                <a:latin typeface="Arial" pitchFamily="34" charset="0"/>
                <a:cs typeface="Arial" pitchFamily="34" charset="0"/>
              </a:rPr>
              <a:t>Bio of CGC Managing Partner and CEO</a:t>
            </a:r>
          </a:p>
          <a:p>
            <a:pPr marL="0" indent="0">
              <a:lnSpc>
                <a:spcPct val="150000"/>
              </a:lnSpc>
              <a:buNone/>
            </a:pPr>
            <a:r>
              <a:rPr lang="en-US" sz="1000" b="1" cap="all" dirty="0" smtClean="0">
                <a:latin typeface="Arial" pitchFamily="34" charset="0"/>
                <a:cs typeface="Arial" pitchFamily="34" charset="0"/>
              </a:rPr>
              <a:t>Colorado Product Services</a:t>
            </a:r>
          </a:p>
          <a:p>
            <a:pPr marL="0" indent="0">
              <a:lnSpc>
                <a:spcPct val="150000"/>
              </a:lnSpc>
              <a:buNone/>
            </a:pPr>
            <a:r>
              <a:rPr lang="en-US" sz="1000" b="1" cap="all" dirty="0" smtClean="0">
                <a:latin typeface="Arial" pitchFamily="34" charset="0"/>
                <a:cs typeface="Arial" pitchFamily="34" charset="0"/>
              </a:rPr>
              <a:t>Colorado Product Service pictures</a:t>
            </a:r>
          </a:p>
          <a:p>
            <a:pPr marL="0" indent="0">
              <a:lnSpc>
                <a:spcPct val="150000"/>
              </a:lnSpc>
              <a:buNone/>
            </a:pPr>
            <a:r>
              <a:rPr lang="en-US" sz="1000" b="1" cap="all" dirty="0" smtClean="0">
                <a:latin typeface="Arial" pitchFamily="34" charset="0"/>
                <a:cs typeface="Arial" pitchFamily="34" charset="0"/>
              </a:rPr>
              <a:t>Bio of CPS Managing Partner and CEO</a:t>
            </a:r>
          </a:p>
          <a:p>
            <a:pPr marL="0" indent="0">
              <a:lnSpc>
                <a:spcPct val="150000"/>
              </a:lnSpc>
              <a:buNone/>
            </a:pPr>
            <a:r>
              <a:rPr lang="en-US" sz="1000" b="1" cap="all" dirty="0" smtClean="0">
                <a:latin typeface="Arial" pitchFamily="34" charset="0"/>
                <a:cs typeface="Arial" pitchFamily="34" charset="0"/>
              </a:rPr>
              <a:t>Purple Haze Properties</a:t>
            </a:r>
          </a:p>
          <a:p>
            <a:pPr marL="0" indent="0">
              <a:lnSpc>
                <a:spcPct val="150000"/>
              </a:lnSpc>
              <a:buNone/>
            </a:pPr>
            <a:r>
              <a:rPr lang="en-US" sz="1000" b="1" cap="all" dirty="0" err="1" smtClean="0">
                <a:latin typeface="Arial" pitchFamily="34" charset="0"/>
                <a:cs typeface="Arial" pitchFamily="34" charset="0"/>
              </a:rPr>
              <a:t>Jimi</a:t>
            </a:r>
            <a:r>
              <a:rPr lang="en-US" sz="1000" b="1" cap="all" dirty="0" smtClean="0">
                <a:latin typeface="Arial" pitchFamily="34" charset="0"/>
                <a:cs typeface="Arial" pitchFamily="34" charset="0"/>
              </a:rPr>
              <a:t> Hendrix</a:t>
            </a:r>
          </a:p>
          <a:p>
            <a:pPr marL="0" indent="0">
              <a:lnSpc>
                <a:spcPct val="150000"/>
              </a:lnSpc>
              <a:buNone/>
            </a:pPr>
            <a:r>
              <a:rPr lang="en-US" sz="1000" b="1" cap="all" dirty="0" smtClean="0">
                <a:latin typeface="Arial" pitchFamily="34" charset="0"/>
                <a:cs typeface="Arial" pitchFamily="34" charset="0"/>
              </a:rPr>
              <a:t>Cannabis Facts and Market Overview</a:t>
            </a:r>
          </a:p>
          <a:p>
            <a:pPr marL="0" indent="0">
              <a:lnSpc>
                <a:spcPct val="150000"/>
              </a:lnSpc>
              <a:buNone/>
            </a:pPr>
            <a:r>
              <a:rPr lang="fr-FR" sz="1000" b="1" cap="all" dirty="0" smtClean="0">
                <a:latin typeface="Arial" pitchFamily="34" charset="0"/>
                <a:cs typeface="Arial" pitchFamily="34" charset="0"/>
              </a:rPr>
              <a:t>Business Model</a:t>
            </a:r>
          </a:p>
          <a:p>
            <a:pPr marL="0" lvl="0" indent="0">
              <a:lnSpc>
                <a:spcPct val="150000"/>
              </a:lnSpc>
              <a:buNone/>
            </a:pPr>
            <a:r>
              <a:rPr lang="en-US" sz="1000" b="1" cap="all" dirty="0" smtClean="0">
                <a:latin typeface="Arial" pitchFamily="34" charset="0"/>
                <a:cs typeface="Arial" pitchFamily="34" charset="0"/>
              </a:rPr>
              <a:t>Investment Income Projection</a:t>
            </a:r>
          </a:p>
          <a:p>
            <a:pPr marL="0" lvl="0" indent="0">
              <a:lnSpc>
                <a:spcPct val="150000"/>
              </a:lnSpc>
              <a:buNone/>
            </a:pPr>
            <a:r>
              <a:rPr lang="en-US" sz="1000" b="1" cap="all" dirty="0" smtClean="0">
                <a:latin typeface="Arial" pitchFamily="34" charset="0"/>
                <a:cs typeface="Arial" pitchFamily="34" charset="0"/>
              </a:rPr>
              <a:t>Sales Projection and Investment</a:t>
            </a:r>
          </a:p>
          <a:p>
            <a:pPr marL="0" lvl="0" indent="0">
              <a:lnSpc>
                <a:spcPct val="150000"/>
              </a:lnSpc>
              <a:buNone/>
            </a:pPr>
            <a:r>
              <a:rPr lang="en-US" sz="1000" b="1" cap="all" dirty="0" smtClean="0">
                <a:latin typeface="Arial" pitchFamily="34" charset="0"/>
                <a:cs typeface="Arial" pitchFamily="34" charset="0"/>
              </a:rPr>
              <a:t>Report Highlights</a:t>
            </a:r>
          </a:p>
          <a:p>
            <a:pPr marL="0" lvl="0" indent="0">
              <a:lnSpc>
                <a:spcPct val="150000"/>
              </a:lnSpc>
              <a:buNone/>
            </a:pPr>
            <a:r>
              <a:rPr lang="en-US" sz="1000" b="1" cap="all" dirty="0" err="1" smtClean="0">
                <a:latin typeface="Arial" pitchFamily="34" charset="0"/>
                <a:cs typeface="Arial" pitchFamily="34" charset="0"/>
              </a:rPr>
              <a:t>Jimi</a:t>
            </a:r>
            <a:r>
              <a:rPr lang="en-US" sz="1000" b="1" cap="all" dirty="0" smtClean="0">
                <a:latin typeface="Arial" pitchFamily="34" charset="0"/>
                <a:cs typeface="Arial" pitchFamily="34" charset="0"/>
              </a:rPr>
              <a:t> Hendrix &amp; Cannabis</a:t>
            </a:r>
          </a:p>
          <a:p>
            <a:pPr marL="0" lvl="0" indent="0">
              <a:lnSpc>
                <a:spcPct val="150000"/>
              </a:lnSpc>
              <a:buNone/>
            </a:pPr>
            <a:r>
              <a:rPr lang="en-US" sz="1000" b="1" cap="all" dirty="0" smtClean="0">
                <a:latin typeface="Arial" pitchFamily="34" charset="0"/>
                <a:cs typeface="Arial" pitchFamily="34" charset="0"/>
              </a:rPr>
              <a:t>What’s in it for CGC?</a:t>
            </a:r>
          </a:p>
          <a:p>
            <a:pPr marL="0" lvl="0" indent="0">
              <a:lnSpc>
                <a:spcPct val="150000"/>
              </a:lnSpc>
              <a:buNone/>
            </a:pPr>
            <a:r>
              <a:rPr lang="en-US" sz="1000" b="1" cap="all" dirty="0" smtClean="0">
                <a:latin typeface="Arial" pitchFamily="34" charset="0"/>
                <a:cs typeface="Arial" pitchFamily="34" charset="0"/>
              </a:rPr>
              <a:t>Using </a:t>
            </a:r>
            <a:r>
              <a:rPr lang="en-US" sz="1000" b="1" cap="all" dirty="0" err="1" smtClean="0">
                <a:latin typeface="Arial" pitchFamily="34" charset="0"/>
                <a:cs typeface="Arial" pitchFamily="34" charset="0"/>
              </a:rPr>
              <a:t>Jimi</a:t>
            </a:r>
            <a:r>
              <a:rPr lang="en-US" sz="1000" b="1" cap="all" dirty="0" smtClean="0">
                <a:latin typeface="Arial" pitchFamily="34" charset="0"/>
                <a:cs typeface="Arial" pitchFamily="34" charset="0"/>
              </a:rPr>
              <a:t> Hendrix Intellectual Property</a:t>
            </a:r>
          </a:p>
          <a:p>
            <a:pPr marL="0" lvl="0" indent="0">
              <a:lnSpc>
                <a:spcPct val="150000"/>
              </a:lnSpc>
              <a:buNone/>
            </a:pPr>
            <a:r>
              <a:rPr lang="en-US" sz="1000" b="1" cap="all" dirty="0" smtClean="0">
                <a:latin typeface="Arial" pitchFamily="34" charset="0"/>
                <a:cs typeface="Arial" pitchFamily="34" charset="0"/>
              </a:rPr>
              <a:t>Purple Haze Properties PR Value</a:t>
            </a:r>
          </a:p>
          <a:p>
            <a:pPr marL="0" lvl="0" indent="0">
              <a:lnSpc>
                <a:spcPct val="150000"/>
              </a:lnSpc>
              <a:buNone/>
            </a:pPr>
            <a:r>
              <a:rPr lang="en-US" sz="1000" b="1" cap="all" dirty="0" smtClean="0">
                <a:latin typeface="Arial" pitchFamily="34" charset="0"/>
                <a:cs typeface="Arial" pitchFamily="34" charset="0"/>
              </a:rPr>
              <a:t>Purple Haze Products</a:t>
            </a:r>
          </a:p>
          <a:p>
            <a:pPr marL="0" lvl="0" indent="0">
              <a:lnSpc>
                <a:spcPct val="150000"/>
              </a:lnSpc>
              <a:buNone/>
            </a:pPr>
            <a:endParaRPr lang="en-US" sz="1000" b="1" cap="all" dirty="0" smtClean="0">
              <a:latin typeface="Arial" pitchFamily="34" charset="0"/>
              <a:cs typeface="Arial" pitchFamily="34" charset="0"/>
            </a:endParaRPr>
          </a:p>
        </p:txBody>
      </p:sp>
      <p:sp>
        <p:nvSpPr>
          <p:cNvPr id="11" name="Text Placeholder 3"/>
          <p:cNvSpPr>
            <a:spLocks noGrp="1"/>
          </p:cNvSpPr>
          <p:nvPr>
            <p:ph type="body" sz="quarter" idx="4294967295"/>
          </p:nvPr>
        </p:nvSpPr>
        <p:spPr>
          <a:xfrm>
            <a:off x="7391400" y="1847096"/>
            <a:ext cx="1143000" cy="4629904"/>
          </a:xfrm>
          <a:prstGeom prst="rect">
            <a:avLst/>
          </a:prstGeom>
        </p:spPr>
        <p:txBody>
          <a:bodyPr>
            <a:noAutofit/>
          </a:bodyPr>
          <a:lstStyle/>
          <a:p>
            <a:pPr marL="0" indent="0" algn="r">
              <a:lnSpc>
                <a:spcPct val="150000"/>
              </a:lnSpc>
              <a:buNone/>
            </a:pPr>
            <a:r>
              <a:rPr lang="en-US" sz="1000" b="1" cap="all" dirty="0" smtClean="0">
                <a:latin typeface="Arial" pitchFamily="34" charset="0"/>
                <a:cs typeface="Arial" pitchFamily="34" charset="0"/>
              </a:rPr>
              <a:t>3</a:t>
            </a:r>
          </a:p>
          <a:p>
            <a:pPr marL="0" lvl="0" indent="0" algn="r">
              <a:lnSpc>
                <a:spcPct val="150000"/>
              </a:lnSpc>
              <a:buNone/>
            </a:pPr>
            <a:r>
              <a:rPr lang="en-US" sz="1000" b="1" cap="all" dirty="0" smtClean="0">
                <a:latin typeface="Arial" pitchFamily="34" charset="0"/>
                <a:cs typeface="Arial" pitchFamily="34" charset="0"/>
              </a:rPr>
              <a:t>5</a:t>
            </a:r>
          </a:p>
          <a:p>
            <a:pPr marL="0" lvl="0" indent="0" algn="r">
              <a:lnSpc>
                <a:spcPct val="150000"/>
              </a:lnSpc>
              <a:buNone/>
            </a:pPr>
            <a:r>
              <a:rPr lang="en-US" sz="1000" b="1" cap="all" dirty="0" smtClean="0">
                <a:latin typeface="Arial" pitchFamily="34" charset="0"/>
                <a:cs typeface="Arial" pitchFamily="34" charset="0"/>
              </a:rPr>
              <a:t>6</a:t>
            </a:r>
          </a:p>
          <a:p>
            <a:pPr marL="0" lvl="0" indent="0" algn="r">
              <a:lnSpc>
                <a:spcPct val="150000"/>
              </a:lnSpc>
              <a:buNone/>
            </a:pPr>
            <a:r>
              <a:rPr lang="en-US" sz="1000" b="1" cap="all" dirty="0" smtClean="0">
                <a:latin typeface="Arial" pitchFamily="34" charset="0"/>
                <a:cs typeface="Arial" pitchFamily="34" charset="0"/>
              </a:rPr>
              <a:t>8</a:t>
            </a:r>
          </a:p>
          <a:p>
            <a:pPr marL="0" lvl="0" indent="0" algn="r">
              <a:lnSpc>
                <a:spcPct val="150000"/>
              </a:lnSpc>
              <a:buNone/>
            </a:pPr>
            <a:r>
              <a:rPr lang="en-US" sz="1000" b="1" cap="all" dirty="0" smtClean="0">
                <a:latin typeface="Arial" pitchFamily="34" charset="0"/>
                <a:cs typeface="Arial" pitchFamily="34" charset="0"/>
              </a:rPr>
              <a:t>10</a:t>
            </a:r>
          </a:p>
          <a:p>
            <a:pPr marL="0" lvl="0" indent="0" algn="r">
              <a:lnSpc>
                <a:spcPct val="150000"/>
              </a:lnSpc>
              <a:buNone/>
            </a:pPr>
            <a:r>
              <a:rPr lang="en-US" sz="1000" b="1" cap="all" dirty="0" smtClean="0">
                <a:latin typeface="Arial" pitchFamily="34" charset="0"/>
                <a:cs typeface="Arial" pitchFamily="34" charset="0"/>
              </a:rPr>
              <a:t>11</a:t>
            </a:r>
          </a:p>
          <a:p>
            <a:pPr marL="0" lvl="0" indent="0" algn="r">
              <a:lnSpc>
                <a:spcPct val="150000"/>
              </a:lnSpc>
              <a:buNone/>
            </a:pPr>
            <a:r>
              <a:rPr lang="en-US" sz="1000" b="1" cap="all" dirty="0" smtClean="0">
                <a:latin typeface="Arial" pitchFamily="34" charset="0"/>
                <a:cs typeface="Arial" pitchFamily="34" charset="0"/>
              </a:rPr>
              <a:t>12</a:t>
            </a:r>
          </a:p>
          <a:p>
            <a:pPr marL="0" lvl="0" indent="0" algn="r">
              <a:lnSpc>
                <a:spcPct val="150000"/>
              </a:lnSpc>
              <a:buNone/>
            </a:pPr>
            <a:r>
              <a:rPr lang="en-US" sz="1000" b="1" cap="all" dirty="0" smtClean="0">
                <a:latin typeface="Arial" pitchFamily="34" charset="0"/>
                <a:cs typeface="Arial" pitchFamily="34" charset="0"/>
              </a:rPr>
              <a:t>13</a:t>
            </a:r>
          </a:p>
          <a:p>
            <a:pPr marL="0" lvl="0" indent="0" algn="r">
              <a:lnSpc>
                <a:spcPct val="150000"/>
              </a:lnSpc>
              <a:buNone/>
            </a:pPr>
            <a:r>
              <a:rPr lang="en-US" sz="1000" b="1" cap="all" dirty="0" smtClean="0">
                <a:latin typeface="Arial" pitchFamily="34" charset="0"/>
                <a:cs typeface="Arial" pitchFamily="34" charset="0"/>
              </a:rPr>
              <a:t>14</a:t>
            </a:r>
          </a:p>
          <a:p>
            <a:pPr marL="0" lvl="0" indent="0" algn="r">
              <a:lnSpc>
                <a:spcPct val="150000"/>
              </a:lnSpc>
              <a:buNone/>
            </a:pPr>
            <a:r>
              <a:rPr lang="en-US" sz="1000" b="1" cap="all" dirty="0" smtClean="0">
                <a:latin typeface="Arial" pitchFamily="34" charset="0"/>
                <a:cs typeface="Arial" pitchFamily="34" charset="0"/>
              </a:rPr>
              <a:t>15</a:t>
            </a:r>
          </a:p>
          <a:p>
            <a:pPr marL="0" lvl="0" indent="0" algn="r">
              <a:lnSpc>
                <a:spcPct val="150000"/>
              </a:lnSpc>
              <a:buNone/>
            </a:pPr>
            <a:r>
              <a:rPr lang="en-US" sz="1000" b="1" cap="all" dirty="0" smtClean="0">
                <a:latin typeface="Arial" pitchFamily="34" charset="0"/>
                <a:cs typeface="Arial" pitchFamily="34" charset="0"/>
              </a:rPr>
              <a:t>16</a:t>
            </a:r>
          </a:p>
          <a:p>
            <a:pPr marL="0" lvl="0" indent="0" algn="r">
              <a:lnSpc>
                <a:spcPct val="150000"/>
              </a:lnSpc>
              <a:buNone/>
            </a:pPr>
            <a:r>
              <a:rPr lang="en-US" sz="1000" b="1" cap="all" dirty="0" smtClean="0">
                <a:latin typeface="Arial" pitchFamily="34" charset="0"/>
                <a:cs typeface="Arial" pitchFamily="34" charset="0"/>
              </a:rPr>
              <a:t>18</a:t>
            </a:r>
          </a:p>
          <a:p>
            <a:pPr marL="0" lvl="0" indent="0" algn="r">
              <a:lnSpc>
                <a:spcPct val="150000"/>
              </a:lnSpc>
              <a:buNone/>
            </a:pPr>
            <a:r>
              <a:rPr lang="en-US" sz="1000" b="1" cap="all" dirty="0" smtClean="0">
                <a:latin typeface="Arial" pitchFamily="34" charset="0"/>
                <a:cs typeface="Arial" pitchFamily="34" charset="0"/>
              </a:rPr>
              <a:t>23</a:t>
            </a:r>
          </a:p>
          <a:p>
            <a:pPr marL="0" lvl="0" indent="0" algn="r">
              <a:lnSpc>
                <a:spcPct val="150000"/>
              </a:lnSpc>
              <a:buNone/>
            </a:pPr>
            <a:r>
              <a:rPr lang="en-US" sz="1000" b="1" cap="all" dirty="0" smtClean="0">
                <a:latin typeface="Arial" pitchFamily="34" charset="0"/>
                <a:cs typeface="Arial" pitchFamily="34" charset="0"/>
              </a:rPr>
              <a:t>24</a:t>
            </a:r>
          </a:p>
          <a:p>
            <a:pPr marL="0" lvl="0" indent="0" algn="r">
              <a:lnSpc>
                <a:spcPct val="150000"/>
              </a:lnSpc>
              <a:buNone/>
            </a:pPr>
            <a:r>
              <a:rPr lang="en-US" sz="1000" b="1" cap="all" dirty="0" smtClean="0">
                <a:latin typeface="Arial" pitchFamily="34" charset="0"/>
                <a:cs typeface="Arial" pitchFamily="34" charset="0"/>
              </a:rPr>
              <a:t>25</a:t>
            </a:r>
          </a:p>
          <a:p>
            <a:pPr marL="0" lvl="0" indent="0" algn="r">
              <a:lnSpc>
                <a:spcPct val="150000"/>
              </a:lnSpc>
              <a:buNone/>
            </a:pPr>
            <a:r>
              <a:rPr lang="en-US" sz="1000" b="1" cap="all" dirty="0" smtClean="0">
                <a:latin typeface="Arial" pitchFamily="34" charset="0"/>
                <a:cs typeface="Arial" pitchFamily="34" charset="0"/>
              </a:rPr>
              <a:t>26</a:t>
            </a:r>
          </a:p>
          <a:p>
            <a:pPr marL="0" lvl="0" indent="0" algn="r">
              <a:lnSpc>
                <a:spcPct val="150000"/>
              </a:lnSpc>
              <a:buNone/>
            </a:pPr>
            <a:r>
              <a:rPr lang="en-US" sz="1000" b="1" cap="all" dirty="0" smtClean="0">
                <a:latin typeface="Arial" pitchFamily="34" charset="0"/>
                <a:cs typeface="Arial" pitchFamily="34" charset="0"/>
              </a:rPr>
              <a:t>27</a:t>
            </a:r>
          </a:p>
          <a:p>
            <a:pPr marL="0" lvl="0" indent="0" algn="r">
              <a:lnSpc>
                <a:spcPct val="150000"/>
              </a:lnSpc>
              <a:buNone/>
            </a:pPr>
            <a:endParaRPr lang="en-US" sz="1000" b="1" cap="all" dirty="0" smtClean="0">
              <a:latin typeface="Arial" pitchFamily="34" charset="0"/>
              <a:cs typeface="Arial" pitchFamily="34" charset="0"/>
            </a:endParaRPr>
          </a:p>
          <a:p>
            <a:pPr marL="0" lvl="0" indent="0" algn="r">
              <a:lnSpc>
                <a:spcPct val="150000"/>
              </a:lnSpc>
              <a:buNone/>
            </a:pPr>
            <a:endParaRPr lang="en-US" sz="1000" b="1" cap="all" dirty="0" smtClean="0">
              <a:latin typeface="Arial" pitchFamily="34" charset="0"/>
              <a:cs typeface="Arial" pitchFamily="34" charset="0"/>
            </a:endParaRPr>
          </a:p>
          <a:p>
            <a:pPr marL="0" lvl="0" indent="0" algn="r">
              <a:lnSpc>
                <a:spcPct val="150000"/>
              </a:lnSpc>
              <a:buNone/>
            </a:pPr>
            <a:endParaRPr lang="en-US" sz="1000" b="1" cap="all" dirty="0" smtClean="0">
              <a:latin typeface="Arial" pitchFamily="34" charset="0"/>
              <a:cs typeface="Arial" pitchFamily="34" charset="0"/>
            </a:endParaRPr>
          </a:p>
          <a:p>
            <a:pPr marL="0" lvl="0" indent="0" algn="r">
              <a:lnSpc>
                <a:spcPct val="150000"/>
              </a:lnSpc>
              <a:buNone/>
            </a:pPr>
            <a:endParaRPr lang="en-US" sz="1000" b="1" cap="all" dirty="0" smtClean="0">
              <a:latin typeface="Arial" pitchFamily="34" charset="0"/>
              <a:cs typeface="Arial" pitchFamily="34" charset="0"/>
            </a:endParaRPr>
          </a:p>
        </p:txBody>
      </p:sp>
      <p:cxnSp>
        <p:nvCxnSpPr>
          <p:cNvPr id="13" name="Straight Connector 12"/>
          <p:cNvCxnSpPr/>
          <p:nvPr/>
        </p:nvCxnSpPr>
        <p:spPr>
          <a:xfrm rot="10800000" flipH="1">
            <a:off x="2667000" y="2132012"/>
            <a:ext cx="6172200" cy="1588"/>
          </a:xfrm>
          <a:prstGeom prst="line">
            <a:avLst/>
          </a:prstGeom>
          <a:ln w="3175">
            <a:solidFill>
              <a:srgbClr val="8F384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flipH="1">
            <a:off x="2667000" y="2390774"/>
            <a:ext cx="6172200" cy="1588"/>
          </a:xfrm>
          <a:prstGeom prst="line">
            <a:avLst/>
          </a:prstGeom>
          <a:ln w="3175">
            <a:solidFill>
              <a:srgbClr val="8F384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flipH="1">
            <a:off x="2667000" y="2649536"/>
            <a:ext cx="6172200" cy="1588"/>
          </a:xfrm>
          <a:prstGeom prst="line">
            <a:avLst/>
          </a:prstGeom>
          <a:ln w="3175">
            <a:solidFill>
              <a:srgbClr val="8F384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flipH="1">
            <a:off x="2667000" y="2908298"/>
            <a:ext cx="6172200" cy="1588"/>
          </a:xfrm>
          <a:prstGeom prst="line">
            <a:avLst/>
          </a:prstGeom>
          <a:ln w="3175">
            <a:solidFill>
              <a:srgbClr val="8F384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flipH="1">
            <a:off x="2667000" y="3167060"/>
            <a:ext cx="6172200" cy="1588"/>
          </a:xfrm>
          <a:prstGeom prst="line">
            <a:avLst/>
          </a:prstGeom>
          <a:ln w="3175">
            <a:solidFill>
              <a:srgbClr val="8F384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flipH="1">
            <a:off x="2667000" y="3425822"/>
            <a:ext cx="6172200" cy="1588"/>
          </a:xfrm>
          <a:prstGeom prst="line">
            <a:avLst/>
          </a:prstGeom>
          <a:ln w="3175">
            <a:solidFill>
              <a:srgbClr val="8F384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0800000" flipH="1">
            <a:off x="2667000" y="3684584"/>
            <a:ext cx="6172200" cy="1588"/>
          </a:xfrm>
          <a:prstGeom prst="line">
            <a:avLst/>
          </a:prstGeom>
          <a:ln w="3175">
            <a:solidFill>
              <a:srgbClr val="8F384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0800000" flipH="1">
            <a:off x="2667000" y="3943346"/>
            <a:ext cx="6172200" cy="1588"/>
          </a:xfrm>
          <a:prstGeom prst="line">
            <a:avLst/>
          </a:prstGeom>
          <a:ln w="3175">
            <a:solidFill>
              <a:srgbClr val="8F384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0800000" flipH="1">
            <a:off x="2667000" y="4202108"/>
            <a:ext cx="6172200" cy="1588"/>
          </a:xfrm>
          <a:prstGeom prst="line">
            <a:avLst/>
          </a:prstGeom>
          <a:ln w="3175">
            <a:solidFill>
              <a:srgbClr val="8F384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10800000" flipH="1">
            <a:off x="2667000" y="4460870"/>
            <a:ext cx="6172200" cy="1588"/>
          </a:xfrm>
          <a:prstGeom prst="line">
            <a:avLst/>
          </a:prstGeom>
          <a:ln w="3175">
            <a:solidFill>
              <a:srgbClr val="8F384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0800000" flipH="1">
            <a:off x="2667000" y="4719632"/>
            <a:ext cx="6172200" cy="1588"/>
          </a:xfrm>
          <a:prstGeom prst="line">
            <a:avLst/>
          </a:prstGeom>
          <a:ln w="3175">
            <a:solidFill>
              <a:srgbClr val="8F384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0800000" flipH="1">
            <a:off x="2667000" y="4978394"/>
            <a:ext cx="6172200" cy="1588"/>
          </a:xfrm>
          <a:prstGeom prst="line">
            <a:avLst/>
          </a:prstGeom>
          <a:ln w="3175">
            <a:solidFill>
              <a:srgbClr val="8F384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0800000" flipH="1">
            <a:off x="2667000" y="5237161"/>
            <a:ext cx="6172200" cy="1588"/>
          </a:xfrm>
          <a:prstGeom prst="line">
            <a:avLst/>
          </a:prstGeom>
          <a:ln w="3175">
            <a:solidFill>
              <a:srgbClr val="8F384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0800000" flipH="1">
            <a:off x="2667000" y="5514975"/>
            <a:ext cx="6172200" cy="1588"/>
          </a:xfrm>
          <a:prstGeom prst="line">
            <a:avLst/>
          </a:prstGeom>
          <a:ln w="3175">
            <a:solidFill>
              <a:srgbClr val="8F384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0800000" flipH="1">
            <a:off x="2667000" y="5773737"/>
            <a:ext cx="6172200" cy="1588"/>
          </a:xfrm>
          <a:prstGeom prst="line">
            <a:avLst/>
          </a:prstGeom>
          <a:ln w="3175">
            <a:solidFill>
              <a:srgbClr val="8F384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0800000" flipH="1">
            <a:off x="2667000" y="6032504"/>
            <a:ext cx="6172200" cy="1588"/>
          </a:xfrm>
          <a:prstGeom prst="line">
            <a:avLst/>
          </a:prstGeom>
          <a:ln w="3175">
            <a:solidFill>
              <a:srgbClr val="8F384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55C50A9-44CF-4968-B481-C4C34B62CCCD}" type="slidenum">
              <a:rPr lang="en-US" smtClean="0"/>
              <a:pPr/>
              <a:t>20</a:t>
            </a:fld>
            <a:endParaRPr lang="en-US"/>
          </a:p>
        </p:txBody>
      </p:sp>
      <p:pic>
        <p:nvPicPr>
          <p:cNvPr id="7" name="Content Placeholder 6" descr="2.jpg"/>
          <p:cNvPicPr>
            <a:picLocks noGrp="1" noChangeAspect="1"/>
          </p:cNvPicPr>
          <p:nvPr>
            <p:ph sz="half" idx="1"/>
          </p:nvPr>
        </p:nvPicPr>
        <p:blipFill>
          <a:blip r:embed="rId2"/>
          <a:stretch>
            <a:fillRect/>
          </a:stretch>
        </p:blipFill>
        <p:spPr>
          <a:xfrm>
            <a:off x="1247775" y="121920"/>
            <a:ext cx="6789420" cy="6583680"/>
          </a:xfrm>
        </p:spPr>
      </p:pic>
      <p:sp>
        <p:nvSpPr>
          <p:cNvPr id="20" name="Footer Placeholder 19"/>
          <p:cNvSpPr>
            <a:spLocks noGrp="1"/>
          </p:cNvSpPr>
          <p:nvPr>
            <p:ph type="ftr" sz="quarter" idx="11"/>
          </p:nvPr>
        </p:nvSpPr>
        <p:spPr/>
        <p:txBody>
          <a:bodyPr/>
          <a:lstStyle/>
          <a:p>
            <a:r>
              <a:t>Ackrell Capital, LLC</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55C50A9-44CF-4968-B481-C4C34B62CCCD}" type="slidenum">
              <a:rPr lang="en-US" smtClean="0"/>
              <a:pPr/>
              <a:t>21</a:t>
            </a:fld>
            <a:endParaRPr lang="en-US"/>
          </a:p>
        </p:txBody>
      </p:sp>
      <p:sp>
        <p:nvSpPr>
          <p:cNvPr id="20" name="Footer Placeholder 19"/>
          <p:cNvSpPr>
            <a:spLocks noGrp="1"/>
          </p:cNvSpPr>
          <p:nvPr>
            <p:ph type="ftr" sz="quarter" idx="11"/>
          </p:nvPr>
        </p:nvSpPr>
        <p:spPr/>
        <p:txBody>
          <a:bodyPr/>
          <a:lstStyle/>
          <a:p>
            <a:r>
              <a:t>Ackrell Capital, LLC</a:t>
            </a:r>
            <a:endParaRPr lang="en-US" dirty="0"/>
          </a:p>
        </p:txBody>
      </p:sp>
      <p:pic>
        <p:nvPicPr>
          <p:cNvPr id="5" name="Content Placeholder 6" descr="2.jpg"/>
          <p:cNvPicPr>
            <a:picLocks noGrp="1" noChangeAspect="1"/>
          </p:cNvPicPr>
          <p:nvPr>
            <p:ph sz="half" idx="1"/>
          </p:nvPr>
        </p:nvPicPr>
        <p:blipFill>
          <a:blip r:embed="rId2"/>
          <a:stretch>
            <a:fillRect/>
          </a:stretch>
        </p:blipFill>
        <p:spPr>
          <a:xfrm>
            <a:off x="1219200" y="361766"/>
            <a:ext cx="6789420" cy="2838634"/>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2.jpg"/>
          <p:cNvPicPr>
            <a:picLocks noGrp="1" noChangeAspect="1"/>
          </p:cNvPicPr>
          <p:nvPr>
            <p:ph sz="half" idx="1"/>
          </p:nvPr>
        </p:nvPicPr>
        <p:blipFill>
          <a:blip r:embed="rId2"/>
          <a:stretch>
            <a:fillRect/>
          </a:stretch>
        </p:blipFill>
        <p:spPr>
          <a:xfrm>
            <a:off x="676656" y="85344"/>
            <a:ext cx="7857744" cy="6467856"/>
          </a:xfrm>
        </p:spPr>
      </p:pic>
      <p:sp>
        <p:nvSpPr>
          <p:cNvPr id="2" name="Slide Number Placeholder 1"/>
          <p:cNvSpPr>
            <a:spLocks noGrp="1"/>
          </p:cNvSpPr>
          <p:nvPr>
            <p:ph type="sldNum" sz="quarter" idx="12"/>
          </p:nvPr>
        </p:nvSpPr>
        <p:spPr/>
        <p:txBody>
          <a:bodyPr/>
          <a:lstStyle/>
          <a:p>
            <a:fld id="{F55C50A9-44CF-4968-B481-C4C34B62CCCD}" type="slidenum">
              <a:rPr lang="en-US" smtClean="0"/>
              <a:pPr/>
              <a:t>22</a:t>
            </a:fld>
            <a:endParaRPr lang="en-US"/>
          </a:p>
        </p:txBody>
      </p:sp>
      <p:sp>
        <p:nvSpPr>
          <p:cNvPr id="20" name="Footer Placeholder 19"/>
          <p:cNvSpPr>
            <a:spLocks noGrp="1"/>
          </p:cNvSpPr>
          <p:nvPr>
            <p:ph type="ftr" sz="quarter" idx="11"/>
          </p:nvPr>
        </p:nvSpPr>
        <p:spPr/>
        <p:txBody>
          <a:bodyPr/>
          <a:lstStyle/>
          <a:p>
            <a:r>
              <a:t>Ackrell Capital, LLC</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531734"/>
            <a:ext cx="4821600" cy="3202066"/>
          </a:xfrm>
        </p:spPr>
        <p:txBody>
          <a:bodyPr>
            <a:normAutofit/>
          </a:bodyPr>
          <a:lstStyle/>
          <a:p>
            <a:pPr>
              <a:lnSpc>
                <a:spcPct val="100000"/>
              </a:lnSpc>
            </a:pPr>
            <a:r>
              <a:rPr lang="en-US" sz="3600" b="1" cap="all" dirty="0" err="1" smtClean="0"/>
              <a:t>Jimi</a:t>
            </a:r>
            <a:r>
              <a:rPr lang="en-US" sz="3600" b="1" cap="all" dirty="0" smtClean="0"/>
              <a:t> Hendrix &amp; Cannabis</a:t>
            </a:r>
            <a:endParaRPr lang="en-US" sz="3500" kern="0" cap="all" spc="-250" dirty="0">
              <a:latin typeface="Arial" pitchFamily="34" charset="0"/>
              <a:cs typeface="Arial" pitchFamily="34" charset="0"/>
            </a:endParaRPr>
          </a:p>
        </p:txBody>
      </p:sp>
      <p:sp>
        <p:nvSpPr>
          <p:cNvPr id="12" name="Slide Number Placeholder 11"/>
          <p:cNvSpPr>
            <a:spLocks noGrp="1"/>
          </p:cNvSpPr>
          <p:nvPr>
            <p:ph type="sldNum" sz="quarter" idx="12"/>
          </p:nvPr>
        </p:nvSpPr>
        <p:spPr>
          <a:xfrm>
            <a:off x="6553200" y="6356350"/>
            <a:ext cx="2133600" cy="365125"/>
          </a:xfrm>
        </p:spPr>
        <p:txBody>
          <a:bodyPr/>
          <a:lstStyle/>
          <a:p>
            <a:fld id="{F55C50A9-44CF-4968-B481-C4C34B62CCCD}" type="slidenum">
              <a:rPr lang="en-US" smtClean="0"/>
              <a:pPr/>
              <a:t>23</a:t>
            </a:fld>
            <a:endParaRPr lang="en-US"/>
          </a:p>
        </p:txBody>
      </p:sp>
      <p:sp>
        <p:nvSpPr>
          <p:cNvPr id="15" name="Text Placeholder 3"/>
          <p:cNvSpPr>
            <a:spLocks noGrp="1"/>
          </p:cNvSpPr>
          <p:nvPr>
            <p:ph type="body" sz="quarter" idx="10"/>
          </p:nvPr>
        </p:nvSpPr>
        <p:spPr>
          <a:xfrm>
            <a:off x="2743200" y="3352800"/>
            <a:ext cx="1600200" cy="838200"/>
          </a:xfrm>
        </p:spPr>
        <p:txBody>
          <a:bodyPr>
            <a:noAutofit/>
          </a:bodyPr>
          <a:lstStyle/>
          <a:p>
            <a:pPr marL="0" indent="0"/>
            <a:r>
              <a:rPr lang="en-US" sz="1000" spc="0" dirty="0" smtClean="0"/>
              <a:t>Also won 4th place at Cannabis Cup</a:t>
            </a:r>
            <a:endParaRPr lang="en-US" sz="1000" kern="0" spc="0" dirty="0">
              <a:latin typeface="Arial" pitchFamily="34" charset="0"/>
              <a:cs typeface="Arial" pitchFamily="34" charset="0"/>
            </a:endParaRPr>
          </a:p>
        </p:txBody>
      </p:sp>
      <p:cxnSp>
        <p:nvCxnSpPr>
          <p:cNvPr id="5" name="직선 연결선 22"/>
          <p:cNvCxnSpPr/>
          <p:nvPr/>
        </p:nvCxnSpPr>
        <p:spPr>
          <a:xfrm>
            <a:off x="2730138" y="3200400"/>
            <a:ext cx="1600200" cy="1588"/>
          </a:xfrm>
          <a:prstGeom prst="line">
            <a:avLst/>
          </a:prstGeom>
          <a:ln w="57150">
            <a:solidFill>
              <a:srgbClr val="C1A770"/>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470364" y="2971800"/>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
          <p:cNvSpPr>
            <a:spLocks noGrp="1"/>
          </p:cNvSpPr>
          <p:nvPr>
            <p:ph type="body" sz="quarter" idx="10"/>
          </p:nvPr>
        </p:nvSpPr>
        <p:spPr>
          <a:xfrm>
            <a:off x="4762500" y="3352800"/>
            <a:ext cx="1600200" cy="533400"/>
          </a:xfrm>
        </p:spPr>
        <p:txBody>
          <a:bodyPr>
            <a:noAutofit/>
          </a:bodyPr>
          <a:lstStyle/>
          <a:p>
            <a:pPr marL="0" indent="0"/>
            <a:r>
              <a:rPr lang="en-US" sz="1000" spc="0" dirty="0" err="1" smtClean="0"/>
              <a:t>Jimi</a:t>
            </a:r>
            <a:r>
              <a:rPr lang="en-US" sz="1000" spc="0" dirty="0" smtClean="0"/>
              <a:t> Hendrix has over 2 billion fans worldwide</a:t>
            </a:r>
            <a:endParaRPr lang="en-US" sz="1000" kern="0" spc="0" dirty="0">
              <a:latin typeface="Arial" pitchFamily="34" charset="0"/>
              <a:cs typeface="Arial" pitchFamily="34" charset="0"/>
            </a:endParaRPr>
          </a:p>
        </p:txBody>
      </p:sp>
      <p:sp>
        <p:nvSpPr>
          <p:cNvPr id="9" name="Oval 8"/>
          <p:cNvSpPr/>
          <p:nvPr/>
        </p:nvSpPr>
        <p:spPr>
          <a:xfrm>
            <a:off x="5486400" y="2971800"/>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p:cNvSpPr>
            <a:spLocks noGrp="1"/>
          </p:cNvSpPr>
          <p:nvPr>
            <p:ph type="body" sz="quarter" idx="10"/>
          </p:nvPr>
        </p:nvSpPr>
        <p:spPr>
          <a:xfrm>
            <a:off x="6781800" y="3352800"/>
            <a:ext cx="1600200" cy="533400"/>
          </a:xfrm>
        </p:spPr>
        <p:txBody>
          <a:bodyPr>
            <a:noAutofit/>
          </a:bodyPr>
          <a:lstStyle/>
          <a:p>
            <a:pPr marL="0" indent="0"/>
            <a:r>
              <a:rPr lang="en-US" sz="1000" spc="0" dirty="0" smtClean="0"/>
              <a:t>Forbes rated </a:t>
            </a:r>
            <a:r>
              <a:rPr lang="en-US" sz="1000" spc="0" dirty="0" err="1" smtClean="0"/>
              <a:t>Jimi</a:t>
            </a:r>
            <a:r>
              <a:rPr lang="en-US" sz="1000" spc="0" dirty="0" smtClean="0"/>
              <a:t> Hendrix as one of the top 10 cannabis brands</a:t>
            </a:r>
            <a:endParaRPr lang="en-US" sz="1000" kern="0" spc="0" dirty="0">
              <a:latin typeface="Arial" pitchFamily="34" charset="0"/>
              <a:cs typeface="Arial" pitchFamily="34" charset="0"/>
            </a:endParaRPr>
          </a:p>
        </p:txBody>
      </p:sp>
      <p:sp>
        <p:nvSpPr>
          <p:cNvPr id="13" name="Oval 12"/>
          <p:cNvSpPr/>
          <p:nvPr/>
        </p:nvSpPr>
        <p:spPr>
          <a:xfrm>
            <a:off x="7467600" y="2971800"/>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3"/>
          <p:cNvSpPr>
            <a:spLocks noGrp="1"/>
          </p:cNvSpPr>
          <p:nvPr>
            <p:ph type="body" sz="quarter" idx="10"/>
          </p:nvPr>
        </p:nvSpPr>
        <p:spPr>
          <a:xfrm>
            <a:off x="2743200" y="4648200"/>
            <a:ext cx="1600200" cy="533400"/>
          </a:xfrm>
        </p:spPr>
        <p:txBody>
          <a:bodyPr>
            <a:noAutofit/>
          </a:bodyPr>
          <a:lstStyle/>
          <a:p>
            <a:pPr marL="0" indent="0"/>
            <a:r>
              <a:rPr lang="en-US" sz="1000" spc="0" dirty="0" smtClean="0"/>
              <a:t>California’s Finest recently launched a </a:t>
            </a:r>
            <a:r>
              <a:rPr lang="en-US" sz="1000" spc="0" dirty="0" err="1" smtClean="0"/>
              <a:t>Jimi</a:t>
            </a:r>
            <a:r>
              <a:rPr lang="en-US" sz="1000" spc="0" dirty="0" smtClean="0"/>
              <a:t> Hendrix pre-roll pack that has sold over 1,000 units during a single event- Cannabis Cup in California</a:t>
            </a:r>
            <a:endParaRPr lang="en-US" sz="1000" kern="0" spc="0" dirty="0">
              <a:latin typeface="Arial" pitchFamily="34" charset="0"/>
              <a:cs typeface="Arial" pitchFamily="34" charset="0"/>
            </a:endParaRPr>
          </a:p>
        </p:txBody>
      </p:sp>
      <p:sp>
        <p:nvSpPr>
          <p:cNvPr id="17" name="Oval 16"/>
          <p:cNvSpPr/>
          <p:nvPr/>
        </p:nvSpPr>
        <p:spPr>
          <a:xfrm>
            <a:off x="3470364" y="4267200"/>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p:cNvSpPr>
            <a:spLocks noGrp="1"/>
          </p:cNvSpPr>
          <p:nvPr>
            <p:ph type="body" sz="quarter" idx="10"/>
          </p:nvPr>
        </p:nvSpPr>
        <p:spPr>
          <a:xfrm>
            <a:off x="4762500" y="4648200"/>
            <a:ext cx="1600200" cy="533400"/>
          </a:xfrm>
        </p:spPr>
        <p:txBody>
          <a:bodyPr>
            <a:noAutofit/>
          </a:bodyPr>
          <a:lstStyle/>
          <a:p>
            <a:pPr marL="0" indent="0"/>
            <a:r>
              <a:rPr lang="en-US" sz="1000" spc="0" dirty="0" smtClean="0"/>
              <a:t>Purple Haze Properties is building a Los Angeles </a:t>
            </a:r>
            <a:r>
              <a:rPr lang="en-US" sz="1000" spc="0" dirty="0" err="1" smtClean="0"/>
              <a:t>Jimi</a:t>
            </a:r>
            <a:r>
              <a:rPr lang="en-US" sz="1000" spc="0" dirty="0" smtClean="0"/>
              <a:t> Hendrix lounge that will focus on cannabis products, entertainment, and dining– Established record of success</a:t>
            </a:r>
            <a:endParaRPr lang="en-US" sz="1000" kern="0" spc="0" dirty="0">
              <a:latin typeface="Arial" pitchFamily="34" charset="0"/>
              <a:cs typeface="Arial" pitchFamily="34" charset="0"/>
            </a:endParaRPr>
          </a:p>
        </p:txBody>
      </p:sp>
      <p:sp>
        <p:nvSpPr>
          <p:cNvPr id="20" name="Oval 19"/>
          <p:cNvSpPr/>
          <p:nvPr/>
        </p:nvSpPr>
        <p:spPr>
          <a:xfrm>
            <a:off x="5486400" y="4267200"/>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3"/>
          <p:cNvSpPr>
            <a:spLocks noGrp="1"/>
          </p:cNvSpPr>
          <p:nvPr>
            <p:ph type="body" sz="quarter" idx="10"/>
          </p:nvPr>
        </p:nvSpPr>
        <p:spPr>
          <a:xfrm>
            <a:off x="2700000" y="1676400"/>
            <a:ext cx="5301000" cy="381000"/>
          </a:xfrm>
        </p:spPr>
        <p:txBody>
          <a:bodyPr>
            <a:noAutofit/>
          </a:bodyPr>
          <a:lstStyle/>
          <a:p>
            <a:pPr marL="0" indent="0">
              <a:lnSpc>
                <a:spcPct val="80000"/>
              </a:lnSpc>
            </a:pPr>
            <a:r>
              <a:rPr lang="en-US" sz="3200" b="1" cap="all" spc="0" dirty="0" err="1" smtClean="0">
                <a:latin typeface="Times New Roman" pitchFamily="18" charset="0"/>
                <a:cs typeface="Times New Roman" pitchFamily="18" charset="0"/>
              </a:rPr>
              <a:t>Jimi’s</a:t>
            </a:r>
            <a:r>
              <a:rPr lang="en-US" sz="3200" b="1" cap="all" spc="0" dirty="0" smtClean="0">
                <a:latin typeface="Times New Roman" pitchFamily="18" charset="0"/>
                <a:cs typeface="Times New Roman" pitchFamily="18" charset="0"/>
              </a:rPr>
              <a:t> macaroons is the High Times Edibles of the month</a:t>
            </a:r>
            <a:endParaRPr lang="en-US" sz="3200" b="1" kern="0" cap="all" spc="0" dirty="0">
              <a:latin typeface="Times New Roman" pitchFamily="18" charset="0"/>
              <a:cs typeface="Times New Roman" pitchFamily="18" charset="0"/>
            </a:endParaRPr>
          </a:p>
        </p:txBody>
      </p:sp>
      <p:cxnSp>
        <p:nvCxnSpPr>
          <p:cNvPr id="27" name="직선 연결선 22"/>
          <p:cNvCxnSpPr/>
          <p:nvPr/>
        </p:nvCxnSpPr>
        <p:spPr>
          <a:xfrm>
            <a:off x="4755969" y="3200400"/>
            <a:ext cx="1600200" cy="1588"/>
          </a:xfrm>
          <a:prstGeom prst="line">
            <a:avLst/>
          </a:prstGeom>
          <a:ln w="57150">
            <a:solidFill>
              <a:srgbClr val="C1A770"/>
            </a:solidFill>
          </a:ln>
        </p:spPr>
        <p:style>
          <a:lnRef idx="1">
            <a:schemeClr val="accent1"/>
          </a:lnRef>
          <a:fillRef idx="0">
            <a:schemeClr val="accent1"/>
          </a:fillRef>
          <a:effectRef idx="0">
            <a:schemeClr val="accent1"/>
          </a:effectRef>
          <a:fontRef idx="minor">
            <a:schemeClr val="tx1"/>
          </a:fontRef>
        </p:style>
      </p:cxnSp>
      <p:cxnSp>
        <p:nvCxnSpPr>
          <p:cNvPr id="28" name="직선 연결선 22"/>
          <p:cNvCxnSpPr/>
          <p:nvPr/>
        </p:nvCxnSpPr>
        <p:spPr>
          <a:xfrm>
            <a:off x="6781800" y="3200400"/>
            <a:ext cx="1600200" cy="1588"/>
          </a:xfrm>
          <a:prstGeom prst="line">
            <a:avLst/>
          </a:prstGeom>
          <a:ln w="57150">
            <a:solidFill>
              <a:srgbClr val="C1A770"/>
            </a:solidFill>
          </a:ln>
        </p:spPr>
        <p:style>
          <a:lnRef idx="1">
            <a:schemeClr val="accent1"/>
          </a:lnRef>
          <a:fillRef idx="0">
            <a:schemeClr val="accent1"/>
          </a:fillRef>
          <a:effectRef idx="0">
            <a:schemeClr val="accent1"/>
          </a:effectRef>
          <a:fontRef idx="minor">
            <a:schemeClr val="tx1"/>
          </a:fontRef>
        </p:style>
      </p:cxnSp>
      <p:cxnSp>
        <p:nvCxnSpPr>
          <p:cNvPr id="29" name="직선 연결선 22"/>
          <p:cNvCxnSpPr/>
          <p:nvPr/>
        </p:nvCxnSpPr>
        <p:spPr>
          <a:xfrm>
            <a:off x="2743200" y="4494212"/>
            <a:ext cx="1600200" cy="1588"/>
          </a:xfrm>
          <a:prstGeom prst="line">
            <a:avLst/>
          </a:prstGeom>
          <a:ln w="57150">
            <a:solidFill>
              <a:srgbClr val="C1A770"/>
            </a:solidFill>
          </a:ln>
        </p:spPr>
        <p:style>
          <a:lnRef idx="1">
            <a:schemeClr val="accent1"/>
          </a:lnRef>
          <a:fillRef idx="0">
            <a:schemeClr val="accent1"/>
          </a:fillRef>
          <a:effectRef idx="0">
            <a:schemeClr val="accent1"/>
          </a:effectRef>
          <a:fontRef idx="minor">
            <a:schemeClr val="tx1"/>
          </a:fontRef>
        </p:style>
      </p:cxnSp>
      <p:cxnSp>
        <p:nvCxnSpPr>
          <p:cNvPr id="30" name="직선 연결선 22"/>
          <p:cNvCxnSpPr/>
          <p:nvPr/>
        </p:nvCxnSpPr>
        <p:spPr>
          <a:xfrm>
            <a:off x="4769031" y="4494212"/>
            <a:ext cx="1600200" cy="1588"/>
          </a:xfrm>
          <a:prstGeom prst="line">
            <a:avLst/>
          </a:prstGeom>
          <a:ln w="57150">
            <a:solidFill>
              <a:srgbClr val="C1A770"/>
            </a:solidFill>
          </a:ln>
        </p:spPr>
        <p:style>
          <a:lnRef idx="1">
            <a:schemeClr val="accent1"/>
          </a:lnRef>
          <a:fillRef idx="0">
            <a:schemeClr val="accent1"/>
          </a:fillRef>
          <a:effectRef idx="0">
            <a:schemeClr val="accent1"/>
          </a:effectRef>
          <a:fontRef idx="minor">
            <a:schemeClr val="tx1"/>
          </a:fontRef>
        </p:style>
      </p:cxnSp>
      <p:sp>
        <p:nvSpPr>
          <p:cNvPr id="22" name="Footer Placeholder 4"/>
          <p:cNvSpPr>
            <a:spLocks noGrp="1"/>
          </p:cNvSpPr>
          <p:nvPr>
            <p:ph type="ftr" sz="quarter" idx="11"/>
          </p:nvPr>
        </p:nvSpPr>
        <p:spPr>
          <a:xfrm>
            <a:off x="304800" y="6400800"/>
            <a:ext cx="2895600" cy="365125"/>
          </a:xfrm>
        </p:spPr>
        <p:txBody>
          <a:bodyPr/>
          <a:lstStyle>
            <a:lvl1pPr algn="l" eaLnBrk="0">
              <a:defRPr sz="800" kern="0" cap="none" baseline="0">
                <a:solidFill>
                  <a:srgbClr val="C1A770"/>
                </a:solidFill>
                <a:latin typeface="Arial" pitchFamily="34" charset="0"/>
              </a:defRPr>
            </a:lvl1pPr>
          </a:lstStyle>
          <a:p>
            <a:r>
              <a:rPr lang="en-US" dirty="0" smtClean="0"/>
              <a:t>California Green Cultivation.LLC</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531734"/>
            <a:ext cx="4821600" cy="3202066"/>
          </a:xfrm>
        </p:spPr>
        <p:txBody>
          <a:bodyPr>
            <a:normAutofit/>
          </a:bodyPr>
          <a:lstStyle/>
          <a:p>
            <a:pPr>
              <a:lnSpc>
                <a:spcPct val="100000"/>
              </a:lnSpc>
            </a:pPr>
            <a:r>
              <a:rPr lang="en-US" sz="3600" b="1" cap="all" dirty="0" smtClean="0"/>
              <a:t>What’s in it </a:t>
            </a:r>
            <a:br>
              <a:rPr lang="en-US" sz="3600" b="1" cap="all" dirty="0" smtClean="0"/>
            </a:br>
            <a:r>
              <a:rPr lang="en-US" sz="3600" b="1" cap="all" dirty="0" smtClean="0"/>
              <a:t>for </a:t>
            </a:r>
            <a:r>
              <a:rPr lang="en-US" sz="3600" b="1" dirty="0" smtClean="0"/>
              <a:t>CGC</a:t>
            </a:r>
            <a:r>
              <a:rPr lang="en-US" sz="3600" b="1" cap="all" dirty="0" smtClean="0"/>
              <a:t>?</a:t>
            </a:r>
            <a:endParaRPr lang="en-US" sz="3500" kern="0" cap="all" spc="-250" dirty="0">
              <a:latin typeface="Arial" pitchFamily="34" charset="0"/>
              <a:cs typeface="Arial" pitchFamily="34" charset="0"/>
            </a:endParaRPr>
          </a:p>
        </p:txBody>
      </p:sp>
      <p:sp>
        <p:nvSpPr>
          <p:cNvPr id="12" name="Slide Number Placeholder 11"/>
          <p:cNvSpPr>
            <a:spLocks noGrp="1"/>
          </p:cNvSpPr>
          <p:nvPr>
            <p:ph type="sldNum" sz="quarter" idx="12"/>
          </p:nvPr>
        </p:nvSpPr>
        <p:spPr>
          <a:xfrm>
            <a:off x="6553200" y="6356350"/>
            <a:ext cx="2133600" cy="365125"/>
          </a:xfrm>
        </p:spPr>
        <p:txBody>
          <a:bodyPr/>
          <a:lstStyle/>
          <a:p>
            <a:fld id="{F55C50A9-44CF-4968-B481-C4C34B62CCCD}" type="slidenum">
              <a:rPr lang="en-US" smtClean="0"/>
              <a:pPr/>
              <a:t>24</a:t>
            </a:fld>
            <a:endParaRPr lang="en-US"/>
          </a:p>
        </p:txBody>
      </p:sp>
      <p:sp>
        <p:nvSpPr>
          <p:cNvPr id="15" name="Text Placeholder 3"/>
          <p:cNvSpPr>
            <a:spLocks noGrp="1"/>
          </p:cNvSpPr>
          <p:nvPr>
            <p:ph type="body" sz="quarter" idx="10"/>
          </p:nvPr>
        </p:nvSpPr>
        <p:spPr>
          <a:xfrm>
            <a:off x="3124200" y="1981200"/>
            <a:ext cx="5486400" cy="533400"/>
          </a:xfrm>
        </p:spPr>
        <p:txBody>
          <a:bodyPr>
            <a:noAutofit/>
          </a:bodyPr>
          <a:lstStyle/>
          <a:p>
            <a:pPr marL="0" indent="0" algn="just"/>
            <a:r>
              <a:rPr lang="en-US" sz="1000" spc="0" dirty="0" smtClean="0"/>
              <a:t>Have the rights to sub license and produce edibles and/or medical products (ingestible or topical), with </a:t>
            </a:r>
            <a:r>
              <a:rPr lang="en-US" sz="1000" spc="0" dirty="0" err="1" smtClean="0"/>
              <a:t>Jimi</a:t>
            </a:r>
            <a:r>
              <a:rPr lang="en-US" sz="1000" spc="0" dirty="0" smtClean="0"/>
              <a:t> Hendrix name/face</a:t>
            </a:r>
            <a:endParaRPr lang="en-US" sz="1000" kern="0" spc="0" dirty="0">
              <a:latin typeface="Arial" pitchFamily="34" charset="0"/>
              <a:cs typeface="Arial" pitchFamily="34" charset="0"/>
            </a:endParaRPr>
          </a:p>
        </p:txBody>
      </p:sp>
      <p:cxnSp>
        <p:nvCxnSpPr>
          <p:cNvPr id="5" name="직선 연결선 22"/>
          <p:cNvCxnSpPr/>
          <p:nvPr/>
        </p:nvCxnSpPr>
        <p:spPr>
          <a:xfrm>
            <a:off x="2788920" y="1868576"/>
            <a:ext cx="6126480" cy="1588"/>
          </a:xfrm>
          <a:prstGeom prst="line">
            <a:avLst/>
          </a:prstGeom>
          <a:ln w="6350">
            <a:solidFill>
              <a:srgbClr val="C1A770"/>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819400" y="1981200"/>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
          <p:cNvSpPr>
            <a:spLocks noGrp="1"/>
          </p:cNvSpPr>
          <p:nvPr>
            <p:ph type="body" sz="quarter" idx="10"/>
          </p:nvPr>
        </p:nvSpPr>
        <p:spPr>
          <a:xfrm>
            <a:off x="3124200" y="2536371"/>
            <a:ext cx="5486400" cy="533400"/>
          </a:xfrm>
        </p:spPr>
        <p:txBody>
          <a:bodyPr>
            <a:noAutofit/>
          </a:bodyPr>
          <a:lstStyle/>
          <a:p>
            <a:pPr marL="0" indent="0" algn="just"/>
            <a:r>
              <a:rPr lang="en-US" sz="1000" spc="0" dirty="0" smtClean="0"/>
              <a:t>Have the rights to sell all </a:t>
            </a:r>
            <a:r>
              <a:rPr lang="en-US" sz="1000" spc="0" dirty="0" err="1" smtClean="0"/>
              <a:t>Jimi</a:t>
            </a:r>
            <a:r>
              <a:rPr lang="en-US" sz="1000" spc="0" dirty="0" smtClean="0"/>
              <a:t> Hendrix merchandise/memorabilia (t-shirts, key chains, etc.) to dispensaries. Every dispensary wants </a:t>
            </a:r>
            <a:r>
              <a:rPr lang="en-US" sz="1000" spc="0" dirty="0" err="1" smtClean="0"/>
              <a:t>Jimi’s</a:t>
            </a:r>
            <a:r>
              <a:rPr lang="en-US" sz="1000" spc="0" dirty="0" smtClean="0"/>
              <a:t> face in their stores.</a:t>
            </a:r>
            <a:endParaRPr lang="en-US" sz="1000" kern="0" spc="0" dirty="0">
              <a:latin typeface="Arial" pitchFamily="34" charset="0"/>
              <a:cs typeface="Arial" pitchFamily="34" charset="0"/>
            </a:endParaRPr>
          </a:p>
        </p:txBody>
      </p:sp>
      <p:sp>
        <p:nvSpPr>
          <p:cNvPr id="9" name="Oval 8"/>
          <p:cNvSpPr/>
          <p:nvPr/>
        </p:nvSpPr>
        <p:spPr>
          <a:xfrm>
            <a:off x="2819400" y="2536371"/>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p:cNvSpPr>
            <a:spLocks noGrp="1"/>
          </p:cNvSpPr>
          <p:nvPr>
            <p:ph type="body" sz="quarter" idx="10"/>
          </p:nvPr>
        </p:nvSpPr>
        <p:spPr>
          <a:xfrm>
            <a:off x="3124200" y="3091542"/>
            <a:ext cx="5486400" cy="533400"/>
          </a:xfrm>
        </p:spPr>
        <p:txBody>
          <a:bodyPr>
            <a:noAutofit/>
          </a:bodyPr>
          <a:lstStyle/>
          <a:p>
            <a:pPr marL="0" indent="0" algn="just"/>
            <a:r>
              <a:rPr lang="en-US" sz="1000" spc="0" dirty="0" smtClean="0"/>
              <a:t>Ability to sell marijuana in pre-roll packs and extracts</a:t>
            </a:r>
            <a:endParaRPr lang="en-US" sz="1000" kern="0" spc="0" dirty="0">
              <a:latin typeface="Arial" pitchFamily="34" charset="0"/>
              <a:cs typeface="Arial" pitchFamily="34" charset="0"/>
            </a:endParaRPr>
          </a:p>
        </p:txBody>
      </p:sp>
      <p:sp>
        <p:nvSpPr>
          <p:cNvPr id="13" name="Oval 12"/>
          <p:cNvSpPr/>
          <p:nvPr/>
        </p:nvSpPr>
        <p:spPr>
          <a:xfrm>
            <a:off x="2819400" y="3091542"/>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3"/>
          <p:cNvSpPr>
            <a:spLocks noGrp="1"/>
          </p:cNvSpPr>
          <p:nvPr>
            <p:ph type="body" sz="quarter" idx="10"/>
          </p:nvPr>
        </p:nvSpPr>
        <p:spPr>
          <a:xfrm>
            <a:off x="3124200" y="3547471"/>
            <a:ext cx="5486400" cy="533400"/>
          </a:xfrm>
        </p:spPr>
        <p:txBody>
          <a:bodyPr>
            <a:noAutofit/>
          </a:bodyPr>
          <a:lstStyle/>
          <a:p>
            <a:pPr marL="0" indent="0" algn="just"/>
            <a:r>
              <a:rPr lang="en-US" sz="1000" spc="0" dirty="0" smtClean="0"/>
              <a:t>Penetration into large chain dispensaries that would only be achievable with </a:t>
            </a:r>
            <a:r>
              <a:rPr lang="en-US" sz="1000" spc="0" dirty="0" err="1" smtClean="0"/>
              <a:t>Jimi</a:t>
            </a:r>
            <a:r>
              <a:rPr lang="en-US" sz="1000" spc="0" dirty="0" smtClean="0"/>
              <a:t> branded products</a:t>
            </a:r>
            <a:endParaRPr lang="en-US" sz="1000" kern="0" spc="0" dirty="0">
              <a:latin typeface="Arial" pitchFamily="34" charset="0"/>
              <a:cs typeface="Arial" pitchFamily="34" charset="0"/>
            </a:endParaRPr>
          </a:p>
        </p:txBody>
      </p:sp>
      <p:sp>
        <p:nvSpPr>
          <p:cNvPr id="17" name="Oval 16"/>
          <p:cNvSpPr/>
          <p:nvPr/>
        </p:nvSpPr>
        <p:spPr>
          <a:xfrm>
            <a:off x="2819400" y="3547471"/>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p:cNvSpPr>
            <a:spLocks noGrp="1"/>
          </p:cNvSpPr>
          <p:nvPr>
            <p:ph type="body" sz="quarter" idx="10"/>
          </p:nvPr>
        </p:nvSpPr>
        <p:spPr>
          <a:xfrm>
            <a:off x="3124200" y="4102642"/>
            <a:ext cx="5486400" cy="533400"/>
          </a:xfrm>
        </p:spPr>
        <p:txBody>
          <a:bodyPr>
            <a:noAutofit/>
          </a:bodyPr>
          <a:lstStyle/>
          <a:p>
            <a:pPr marL="0" indent="0" algn="just"/>
            <a:r>
              <a:rPr lang="en-US" sz="1000" spc="0" dirty="0" smtClean="0"/>
              <a:t> International recognition with Purple Haze Properties fan base and followers</a:t>
            </a:r>
            <a:endParaRPr lang="en-US" sz="1000" kern="0" spc="0" dirty="0">
              <a:latin typeface="Arial" pitchFamily="34" charset="0"/>
              <a:cs typeface="Arial" pitchFamily="34" charset="0"/>
            </a:endParaRPr>
          </a:p>
        </p:txBody>
      </p:sp>
      <p:sp>
        <p:nvSpPr>
          <p:cNvPr id="20" name="Oval 19"/>
          <p:cNvSpPr/>
          <p:nvPr/>
        </p:nvSpPr>
        <p:spPr>
          <a:xfrm>
            <a:off x="2819400" y="4102642"/>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p:cNvSpPr>
            <a:spLocks noGrp="1"/>
          </p:cNvSpPr>
          <p:nvPr>
            <p:ph type="body" sz="quarter" idx="10"/>
          </p:nvPr>
        </p:nvSpPr>
        <p:spPr>
          <a:xfrm>
            <a:off x="3124200" y="4578528"/>
            <a:ext cx="5486400" cy="533400"/>
          </a:xfrm>
        </p:spPr>
        <p:txBody>
          <a:bodyPr>
            <a:noAutofit/>
          </a:bodyPr>
          <a:lstStyle/>
          <a:p>
            <a:pPr marL="0" indent="0" algn="just"/>
            <a:r>
              <a:rPr lang="en-US" sz="1000" spc="0" dirty="0" smtClean="0"/>
              <a:t>Ties existing CPS’s CBD products to </a:t>
            </a:r>
            <a:r>
              <a:rPr lang="en-US" sz="1000" spc="0" dirty="0" err="1" smtClean="0"/>
              <a:t>Jimi</a:t>
            </a:r>
            <a:r>
              <a:rPr lang="en-US" sz="1000" spc="0" dirty="0" smtClean="0"/>
              <a:t> Hendrix product line and will be available to vast California consumer</a:t>
            </a:r>
            <a:endParaRPr lang="en-US" sz="1000" kern="0" spc="0" dirty="0">
              <a:latin typeface="Arial" pitchFamily="34" charset="0"/>
              <a:cs typeface="Arial" pitchFamily="34" charset="0"/>
            </a:endParaRPr>
          </a:p>
        </p:txBody>
      </p:sp>
      <p:sp>
        <p:nvSpPr>
          <p:cNvPr id="21" name="Oval 20"/>
          <p:cNvSpPr/>
          <p:nvPr/>
        </p:nvSpPr>
        <p:spPr>
          <a:xfrm>
            <a:off x="2819400" y="4578528"/>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3"/>
          <p:cNvSpPr>
            <a:spLocks noGrp="1"/>
          </p:cNvSpPr>
          <p:nvPr>
            <p:ph type="body" sz="quarter" idx="10"/>
          </p:nvPr>
        </p:nvSpPr>
        <p:spPr>
          <a:xfrm>
            <a:off x="3124200" y="5133699"/>
            <a:ext cx="5486400" cy="533400"/>
          </a:xfrm>
        </p:spPr>
        <p:txBody>
          <a:bodyPr>
            <a:noAutofit/>
          </a:bodyPr>
          <a:lstStyle/>
          <a:p>
            <a:pPr marL="0" indent="0" algn="just"/>
            <a:r>
              <a:rPr lang="en-US" sz="1000" spc="0" dirty="0" err="1" smtClean="0"/>
              <a:t>Jimi</a:t>
            </a:r>
            <a:r>
              <a:rPr lang="en-US" sz="1000" spc="0" dirty="0" smtClean="0"/>
              <a:t> Hendrix has a point system- based on purchases, </a:t>
            </a:r>
            <a:r>
              <a:rPr lang="en-US" sz="1000" spc="0" dirty="0" err="1" smtClean="0"/>
              <a:t>Jimi</a:t>
            </a:r>
            <a:r>
              <a:rPr lang="en-US" sz="1000" spc="0" dirty="0" smtClean="0"/>
              <a:t> will send customers memorabilia and other gifts. Each store is included in system to track points for </a:t>
            </a:r>
            <a:r>
              <a:rPr lang="en-US" sz="1000" spc="0" dirty="0" err="1" smtClean="0"/>
              <a:t>Jimi</a:t>
            </a:r>
            <a:r>
              <a:rPr lang="en-US" sz="1000" spc="0" dirty="0" smtClean="0"/>
              <a:t> purchases.</a:t>
            </a:r>
            <a:endParaRPr lang="en-US" sz="1000" kern="0" spc="0" dirty="0">
              <a:latin typeface="Arial" pitchFamily="34" charset="0"/>
              <a:cs typeface="Arial" pitchFamily="34" charset="0"/>
            </a:endParaRPr>
          </a:p>
        </p:txBody>
      </p:sp>
      <p:sp>
        <p:nvSpPr>
          <p:cNvPr id="23" name="Oval 22"/>
          <p:cNvSpPr/>
          <p:nvPr/>
        </p:nvSpPr>
        <p:spPr>
          <a:xfrm>
            <a:off x="2819400" y="5133699"/>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3"/>
          <p:cNvSpPr>
            <a:spLocks noGrp="1"/>
          </p:cNvSpPr>
          <p:nvPr>
            <p:ph type="body" sz="quarter" idx="10"/>
          </p:nvPr>
        </p:nvSpPr>
        <p:spPr>
          <a:xfrm>
            <a:off x="3124200" y="5688873"/>
            <a:ext cx="5486400" cy="533400"/>
          </a:xfrm>
        </p:spPr>
        <p:txBody>
          <a:bodyPr>
            <a:noAutofit/>
          </a:bodyPr>
          <a:lstStyle/>
          <a:p>
            <a:pPr marL="0" indent="0" algn="just"/>
            <a:r>
              <a:rPr lang="en-US" sz="1000" spc="0" dirty="0" smtClean="0"/>
              <a:t>Quality and Price will make them return customers– Will have accumulation on of information on every customer that buys </a:t>
            </a:r>
            <a:r>
              <a:rPr lang="en-US" sz="1000" spc="0" dirty="0" err="1" smtClean="0"/>
              <a:t>Jimi</a:t>
            </a:r>
            <a:r>
              <a:rPr lang="en-US" sz="1000" spc="0" dirty="0" smtClean="0"/>
              <a:t> products in California</a:t>
            </a:r>
            <a:endParaRPr lang="en-US" sz="1000" kern="0" spc="0" dirty="0">
              <a:latin typeface="Arial" pitchFamily="34" charset="0"/>
              <a:cs typeface="Arial" pitchFamily="34" charset="0"/>
            </a:endParaRPr>
          </a:p>
        </p:txBody>
      </p:sp>
      <p:sp>
        <p:nvSpPr>
          <p:cNvPr id="26" name="Oval 25"/>
          <p:cNvSpPr/>
          <p:nvPr/>
        </p:nvSpPr>
        <p:spPr>
          <a:xfrm>
            <a:off x="2819400" y="5688873"/>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직선 연결선 22"/>
          <p:cNvCxnSpPr/>
          <p:nvPr/>
        </p:nvCxnSpPr>
        <p:spPr>
          <a:xfrm>
            <a:off x="2788920" y="2421798"/>
            <a:ext cx="6126480" cy="1588"/>
          </a:xfrm>
          <a:prstGeom prst="line">
            <a:avLst/>
          </a:prstGeom>
          <a:ln w="6350">
            <a:solidFill>
              <a:srgbClr val="C1A770"/>
            </a:solidFill>
          </a:ln>
        </p:spPr>
        <p:style>
          <a:lnRef idx="1">
            <a:schemeClr val="accent1"/>
          </a:lnRef>
          <a:fillRef idx="0">
            <a:schemeClr val="accent1"/>
          </a:fillRef>
          <a:effectRef idx="0">
            <a:schemeClr val="accent1"/>
          </a:effectRef>
          <a:fontRef idx="minor">
            <a:schemeClr val="tx1"/>
          </a:fontRef>
        </p:style>
      </p:cxnSp>
      <p:cxnSp>
        <p:nvCxnSpPr>
          <p:cNvPr id="28" name="직선 연결선 22"/>
          <p:cNvCxnSpPr/>
          <p:nvPr/>
        </p:nvCxnSpPr>
        <p:spPr>
          <a:xfrm>
            <a:off x="2788920" y="2975020"/>
            <a:ext cx="6126480" cy="1588"/>
          </a:xfrm>
          <a:prstGeom prst="line">
            <a:avLst/>
          </a:prstGeom>
          <a:ln w="6350">
            <a:solidFill>
              <a:srgbClr val="C1A770"/>
            </a:solidFill>
          </a:ln>
        </p:spPr>
        <p:style>
          <a:lnRef idx="1">
            <a:schemeClr val="accent1"/>
          </a:lnRef>
          <a:fillRef idx="0">
            <a:schemeClr val="accent1"/>
          </a:fillRef>
          <a:effectRef idx="0">
            <a:schemeClr val="accent1"/>
          </a:effectRef>
          <a:fontRef idx="minor">
            <a:schemeClr val="tx1"/>
          </a:fontRef>
        </p:style>
      </p:cxnSp>
      <p:cxnSp>
        <p:nvCxnSpPr>
          <p:cNvPr id="29" name="직선 연결선 22"/>
          <p:cNvCxnSpPr/>
          <p:nvPr/>
        </p:nvCxnSpPr>
        <p:spPr>
          <a:xfrm>
            <a:off x="2788920" y="3429000"/>
            <a:ext cx="6126480" cy="1588"/>
          </a:xfrm>
          <a:prstGeom prst="line">
            <a:avLst/>
          </a:prstGeom>
          <a:ln w="6350">
            <a:solidFill>
              <a:srgbClr val="C1A770"/>
            </a:solidFill>
          </a:ln>
        </p:spPr>
        <p:style>
          <a:lnRef idx="1">
            <a:schemeClr val="accent1"/>
          </a:lnRef>
          <a:fillRef idx="0">
            <a:schemeClr val="accent1"/>
          </a:fillRef>
          <a:effectRef idx="0">
            <a:schemeClr val="accent1"/>
          </a:effectRef>
          <a:fontRef idx="minor">
            <a:schemeClr val="tx1"/>
          </a:fontRef>
        </p:style>
      </p:cxnSp>
      <p:cxnSp>
        <p:nvCxnSpPr>
          <p:cNvPr id="30" name="직선 연결선 22"/>
          <p:cNvCxnSpPr/>
          <p:nvPr/>
        </p:nvCxnSpPr>
        <p:spPr>
          <a:xfrm>
            <a:off x="2788920" y="3982222"/>
            <a:ext cx="6126480" cy="1588"/>
          </a:xfrm>
          <a:prstGeom prst="line">
            <a:avLst/>
          </a:prstGeom>
          <a:ln w="6350">
            <a:solidFill>
              <a:srgbClr val="C1A770"/>
            </a:solidFill>
          </a:ln>
        </p:spPr>
        <p:style>
          <a:lnRef idx="1">
            <a:schemeClr val="accent1"/>
          </a:lnRef>
          <a:fillRef idx="0">
            <a:schemeClr val="accent1"/>
          </a:fillRef>
          <a:effectRef idx="0">
            <a:schemeClr val="accent1"/>
          </a:effectRef>
          <a:fontRef idx="minor">
            <a:schemeClr val="tx1"/>
          </a:fontRef>
        </p:style>
      </p:cxnSp>
      <p:cxnSp>
        <p:nvCxnSpPr>
          <p:cNvPr id="31" name="직선 연결선 22"/>
          <p:cNvCxnSpPr/>
          <p:nvPr/>
        </p:nvCxnSpPr>
        <p:spPr>
          <a:xfrm>
            <a:off x="2788920" y="4456159"/>
            <a:ext cx="6126480" cy="1588"/>
          </a:xfrm>
          <a:prstGeom prst="line">
            <a:avLst/>
          </a:prstGeom>
          <a:ln w="6350">
            <a:solidFill>
              <a:srgbClr val="C1A770"/>
            </a:solidFill>
          </a:ln>
        </p:spPr>
        <p:style>
          <a:lnRef idx="1">
            <a:schemeClr val="accent1"/>
          </a:lnRef>
          <a:fillRef idx="0">
            <a:schemeClr val="accent1"/>
          </a:fillRef>
          <a:effectRef idx="0">
            <a:schemeClr val="accent1"/>
          </a:effectRef>
          <a:fontRef idx="minor">
            <a:schemeClr val="tx1"/>
          </a:fontRef>
        </p:style>
      </p:cxnSp>
      <p:cxnSp>
        <p:nvCxnSpPr>
          <p:cNvPr id="32" name="직선 연결선 22"/>
          <p:cNvCxnSpPr/>
          <p:nvPr/>
        </p:nvCxnSpPr>
        <p:spPr>
          <a:xfrm>
            <a:off x="2788920" y="5009381"/>
            <a:ext cx="6126480" cy="1588"/>
          </a:xfrm>
          <a:prstGeom prst="line">
            <a:avLst/>
          </a:prstGeom>
          <a:ln w="6350">
            <a:solidFill>
              <a:srgbClr val="C1A770"/>
            </a:solidFill>
          </a:ln>
        </p:spPr>
        <p:style>
          <a:lnRef idx="1">
            <a:schemeClr val="accent1"/>
          </a:lnRef>
          <a:fillRef idx="0">
            <a:schemeClr val="accent1"/>
          </a:fillRef>
          <a:effectRef idx="0">
            <a:schemeClr val="accent1"/>
          </a:effectRef>
          <a:fontRef idx="minor">
            <a:schemeClr val="tx1"/>
          </a:fontRef>
        </p:style>
      </p:cxnSp>
      <p:cxnSp>
        <p:nvCxnSpPr>
          <p:cNvPr id="33" name="직선 연결선 22"/>
          <p:cNvCxnSpPr/>
          <p:nvPr/>
        </p:nvCxnSpPr>
        <p:spPr>
          <a:xfrm>
            <a:off x="2788920" y="5562600"/>
            <a:ext cx="6126480" cy="1588"/>
          </a:xfrm>
          <a:prstGeom prst="line">
            <a:avLst/>
          </a:prstGeom>
          <a:ln w="6350">
            <a:solidFill>
              <a:srgbClr val="C1A770"/>
            </a:solidFill>
          </a:ln>
        </p:spPr>
        <p:style>
          <a:lnRef idx="1">
            <a:schemeClr val="accent1"/>
          </a:lnRef>
          <a:fillRef idx="0">
            <a:schemeClr val="accent1"/>
          </a:fillRef>
          <a:effectRef idx="0">
            <a:schemeClr val="accent1"/>
          </a:effectRef>
          <a:fontRef idx="minor">
            <a:schemeClr val="tx1"/>
          </a:fontRef>
        </p:style>
      </p:cxnSp>
      <p:sp>
        <p:nvSpPr>
          <p:cNvPr id="35" name="Footer Placeholder 4"/>
          <p:cNvSpPr>
            <a:spLocks noGrp="1"/>
          </p:cNvSpPr>
          <p:nvPr>
            <p:ph type="ftr" sz="quarter" idx="11"/>
          </p:nvPr>
        </p:nvSpPr>
        <p:spPr>
          <a:xfrm>
            <a:off x="304800" y="6400800"/>
            <a:ext cx="2895600" cy="365125"/>
          </a:xfrm>
        </p:spPr>
        <p:txBody>
          <a:bodyPr/>
          <a:lstStyle>
            <a:lvl1pPr algn="l" eaLnBrk="0">
              <a:defRPr sz="800" kern="0" cap="none" baseline="0">
                <a:solidFill>
                  <a:srgbClr val="C1A770"/>
                </a:solidFill>
                <a:latin typeface="Arial" pitchFamily="34" charset="0"/>
              </a:defRPr>
            </a:lvl1pPr>
          </a:lstStyle>
          <a:p>
            <a:r>
              <a:rPr lang="en-US" dirty="0" smtClean="0"/>
              <a:t>California Green Cultivation.LLC</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531734"/>
            <a:ext cx="5659800" cy="3202066"/>
          </a:xfrm>
        </p:spPr>
        <p:txBody>
          <a:bodyPr>
            <a:normAutofit/>
          </a:bodyPr>
          <a:lstStyle/>
          <a:p>
            <a:pPr>
              <a:lnSpc>
                <a:spcPct val="100000"/>
              </a:lnSpc>
            </a:pPr>
            <a:r>
              <a:rPr lang="en-US" sz="3600" b="1" cap="all" spc="0" dirty="0" smtClean="0"/>
              <a:t>Using </a:t>
            </a:r>
            <a:r>
              <a:rPr lang="en-US" sz="3600" b="1" cap="all" spc="0" dirty="0" err="1" smtClean="0">
                <a:solidFill>
                  <a:schemeClr val="tx1"/>
                </a:solidFill>
              </a:rPr>
              <a:t>Jimi</a:t>
            </a:r>
            <a:r>
              <a:rPr lang="en-US" sz="3600" b="1" cap="all" spc="0" dirty="0" smtClean="0">
                <a:solidFill>
                  <a:schemeClr val="tx1"/>
                </a:solidFill>
              </a:rPr>
              <a:t> Hendrix </a:t>
            </a:r>
            <a:r>
              <a:rPr lang="en-US" sz="3600" b="1" cap="all" spc="0" dirty="0" smtClean="0"/>
              <a:t>Intellectual Property</a:t>
            </a:r>
            <a:endParaRPr lang="en-US" sz="3500" kern="0" cap="all" spc="0" dirty="0">
              <a:latin typeface="Arial" pitchFamily="34" charset="0"/>
              <a:cs typeface="Arial" pitchFamily="34" charset="0"/>
            </a:endParaRPr>
          </a:p>
        </p:txBody>
      </p:sp>
      <p:sp>
        <p:nvSpPr>
          <p:cNvPr id="12" name="Slide Number Placeholder 11"/>
          <p:cNvSpPr>
            <a:spLocks noGrp="1"/>
          </p:cNvSpPr>
          <p:nvPr>
            <p:ph type="sldNum" sz="quarter" idx="12"/>
          </p:nvPr>
        </p:nvSpPr>
        <p:spPr>
          <a:xfrm>
            <a:off x="6553200" y="6356350"/>
            <a:ext cx="2133600" cy="365125"/>
          </a:xfrm>
        </p:spPr>
        <p:txBody>
          <a:bodyPr/>
          <a:lstStyle/>
          <a:p>
            <a:fld id="{F55C50A9-44CF-4968-B481-C4C34B62CCCD}" type="slidenum">
              <a:rPr lang="en-US" smtClean="0"/>
              <a:pPr/>
              <a:t>25</a:t>
            </a:fld>
            <a:endParaRPr lang="en-US"/>
          </a:p>
        </p:txBody>
      </p:sp>
      <p:sp>
        <p:nvSpPr>
          <p:cNvPr id="38" name="Text Placeholder 3"/>
          <p:cNvSpPr>
            <a:spLocks noGrp="1"/>
          </p:cNvSpPr>
          <p:nvPr>
            <p:ph type="body" sz="quarter" idx="10"/>
          </p:nvPr>
        </p:nvSpPr>
        <p:spPr>
          <a:xfrm>
            <a:off x="3155769" y="2743200"/>
            <a:ext cx="1600200" cy="838200"/>
          </a:xfrm>
        </p:spPr>
        <p:txBody>
          <a:bodyPr>
            <a:noAutofit/>
          </a:bodyPr>
          <a:lstStyle/>
          <a:p>
            <a:pPr marL="0" indent="0"/>
            <a:r>
              <a:rPr lang="en-US" sz="1000" spc="0" dirty="0" smtClean="0"/>
              <a:t>For marketing purposes, CCC will have access to a server with all </a:t>
            </a:r>
            <a:r>
              <a:rPr lang="en-US" sz="1000" spc="0" dirty="0" err="1" smtClean="0"/>
              <a:t>Jimi</a:t>
            </a:r>
            <a:r>
              <a:rPr lang="en-US" sz="1000" spc="0" dirty="0" smtClean="0"/>
              <a:t> graphics, song titles, interviews, decks, etc. Using this server will make for branding and marketing seamless for cannabis products and memorabilia</a:t>
            </a:r>
            <a:endParaRPr lang="en-US" sz="1000" kern="0" spc="0" dirty="0">
              <a:cs typeface="Arial" pitchFamily="34" charset="0"/>
            </a:endParaRPr>
          </a:p>
        </p:txBody>
      </p:sp>
      <p:cxnSp>
        <p:nvCxnSpPr>
          <p:cNvPr id="39" name="직선 연결선 22"/>
          <p:cNvCxnSpPr/>
          <p:nvPr/>
        </p:nvCxnSpPr>
        <p:spPr>
          <a:xfrm>
            <a:off x="3142707" y="2590800"/>
            <a:ext cx="1600200" cy="1588"/>
          </a:xfrm>
          <a:prstGeom prst="line">
            <a:avLst/>
          </a:prstGeom>
          <a:ln w="57150">
            <a:solidFill>
              <a:srgbClr val="C1A770"/>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3882933" y="2362200"/>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 Placeholder 3"/>
          <p:cNvSpPr>
            <a:spLocks noGrp="1"/>
          </p:cNvSpPr>
          <p:nvPr>
            <p:ph type="body" sz="quarter" idx="10"/>
          </p:nvPr>
        </p:nvSpPr>
        <p:spPr>
          <a:xfrm>
            <a:off x="5175069" y="2743200"/>
            <a:ext cx="1600200" cy="533400"/>
          </a:xfrm>
        </p:spPr>
        <p:txBody>
          <a:bodyPr>
            <a:noAutofit/>
          </a:bodyPr>
          <a:lstStyle/>
          <a:p>
            <a:pPr marL="0" indent="0"/>
            <a:r>
              <a:rPr lang="en-US" sz="1000" spc="0" dirty="0" smtClean="0"/>
              <a:t>Can name product lines after song titles</a:t>
            </a:r>
            <a:endParaRPr lang="en-US" sz="1000" kern="0" spc="0" dirty="0">
              <a:cs typeface="Arial" pitchFamily="34" charset="0"/>
            </a:endParaRPr>
          </a:p>
        </p:txBody>
      </p:sp>
      <p:sp>
        <p:nvSpPr>
          <p:cNvPr id="42" name="Oval 41"/>
          <p:cNvSpPr/>
          <p:nvPr/>
        </p:nvSpPr>
        <p:spPr>
          <a:xfrm>
            <a:off x="5898969" y="2362200"/>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Placeholder 3"/>
          <p:cNvSpPr>
            <a:spLocks noGrp="1"/>
          </p:cNvSpPr>
          <p:nvPr>
            <p:ph type="body" sz="quarter" idx="10"/>
          </p:nvPr>
        </p:nvSpPr>
        <p:spPr>
          <a:xfrm>
            <a:off x="3155769" y="4876800"/>
            <a:ext cx="1600200" cy="533400"/>
          </a:xfrm>
        </p:spPr>
        <p:txBody>
          <a:bodyPr>
            <a:noAutofit/>
          </a:bodyPr>
          <a:lstStyle/>
          <a:p>
            <a:pPr marL="0" indent="0"/>
            <a:r>
              <a:rPr lang="en-US" sz="1000" spc="0" dirty="0" smtClean="0"/>
              <a:t>The </a:t>
            </a:r>
            <a:r>
              <a:rPr lang="en-US" sz="1000" spc="0" dirty="0" err="1" smtClean="0"/>
              <a:t>Jimi</a:t>
            </a:r>
            <a:r>
              <a:rPr lang="en-US" sz="1000" spc="0" dirty="0" smtClean="0"/>
              <a:t> Hendrix brand is already established with an estimated 2 billion fans worldwide that follow </a:t>
            </a:r>
            <a:r>
              <a:rPr lang="en-US" sz="1000" spc="0" dirty="0" err="1" smtClean="0"/>
              <a:t>Jimi</a:t>
            </a:r>
            <a:r>
              <a:rPr lang="en-US" sz="1000" spc="0" dirty="0" smtClean="0"/>
              <a:t> Hendrix media and history</a:t>
            </a:r>
            <a:endParaRPr lang="en-US" sz="1000" kern="0" spc="0" dirty="0">
              <a:cs typeface="Arial" pitchFamily="34" charset="0"/>
            </a:endParaRPr>
          </a:p>
        </p:txBody>
      </p:sp>
      <p:sp>
        <p:nvSpPr>
          <p:cNvPr id="44" name="Oval 43"/>
          <p:cNvSpPr/>
          <p:nvPr/>
        </p:nvSpPr>
        <p:spPr>
          <a:xfrm>
            <a:off x="3882933" y="4495800"/>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Placeholder 3"/>
          <p:cNvSpPr>
            <a:spLocks noGrp="1"/>
          </p:cNvSpPr>
          <p:nvPr>
            <p:ph type="body" sz="quarter" idx="10"/>
          </p:nvPr>
        </p:nvSpPr>
        <p:spPr>
          <a:xfrm>
            <a:off x="5175069" y="4876800"/>
            <a:ext cx="1600200" cy="533400"/>
          </a:xfrm>
        </p:spPr>
        <p:txBody>
          <a:bodyPr>
            <a:noAutofit/>
          </a:bodyPr>
          <a:lstStyle/>
          <a:p>
            <a:pPr marL="0" indent="0"/>
            <a:r>
              <a:rPr lang="en-US" sz="1000" spc="0" dirty="0" err="1" smtClean="0"/>
              <a:t>Jimi</a:t>
            </a:r>
            <a:r>
              <a:rPr lang="en-US" sz="1000" spc="0" dirty="0" smtClean="0"/>
              <a:t> Hendrix products will automatically reach market with a brand awareness and a consumer curiosity that should entice them to try the product</a:t>
            </a:r>
            <a:endParaRPr lang="en-US" sz="1000" kern="0" spc="0" dirty="0">
              <a:cs typeface="Arial" pitchFamily="34" charset="0"/>
            </a:endParaRPr>
          </a:p>
        </p:txBody>
      </p:sp>
      <p:sp>
        <p:nvSpPr>
          <p:cNvPr id="46" name="Oval 45"/>
          <p:cNvSpPr/>
          <p:nvPr/>
        </p:nvSpPr>
        <p:spPr>
          <a:xfrm>
            <a:off x="5898969" y="4495800"/>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직선 연결선 22"/>
          <p:cNvCxnSpPr/>
          <p:nvPr/>
        </p:nvCxnSpPr>
        <p:spPr>
          <a:xfrm>
            <a:off x="5168538" y="2590800"/>
            <a:ext cx="1600200" cy="1588"/>
          </a:xfrm>
          <a:prstGeom prst="line">
            <a:avLst/>
          </a:prstGeom>
          <a:ln w="57150">
            <a:solidFill>
              <a:srgbClr val="C1A770"/>
            </a:solidFill>
          </a:ln>
        </p:spPr>
        <p:style>
          <a:lnRef idx="1">
            <a:schemeClr val="accent1"/>
          </a:lnRef>
          <a:fillRef idx="0">
            <a:schemeClr val="accent1"/>
          </a:fillRef>
          <a:effectRef idx="0">
            <a:schemeClr val="accent1"/>
          </a:effectRef>
          <a:fontRef idx="minor">
            <a:schemeClr val="tx1"/>
          </a:fontRef>
        </p:style>
      </p:cxnSp>
      <p:cxnSp>
        <p:nvCxnSpPr>
          <p:cNvPr id="48" name="직선 연결선 22"/>
          <p:cNvCxnSpPr/>
          <p:nvPr/>
        </p:nvCxnSpPr>
        <p:spPr>
          <a:xfrm>
            <a:off x="3155769" y="4722812"/>
            <a:ext cx="1600200" cy="1588"/>
          </a:xfrm>
          <a:prstGeom prst="line">
            <a:avLst/>
          </a:prstGeom>
          <a:ln w="57150">
            <a:solidFill>
              <a:srgbClr val="C1A770"/>
            </a:solidFill>
          </a:ln>
        </p:spPr>
        <p:style>
          <a:lnRef idx="1">
            <a:schemeClr val="accent1"/>
          </a:lnRef>
          <a:fillRef idx="0">
            <a:schemeClr val="accent1"/>
          </a:fillRef>
          <a:effectRef idx="0">
            <a:schemeClr val="accent1"/>
          </a:effectRef>
          <a:fontRef idx="minor">
            <a:schemeClr val="tx1"/>
          </a:fontRef>
        </p:style>
      </p:cxnSp>
      <p:cxnSp>
        <p:nvCxnSpPr>
          <p:cNvPr id="49" name="직선 연결선 22"/>
          <p:cNvCxnSpPr/>
          <p:nvPr/>
        </p:nvCxnSpPr>
        <p:spPr>
          <a:xfrm>
            <a:off x="5181600" y="4722812"/>
            <a:ext cx="1600200" cy="1588"/>
          </a:xfrm>
          <a:prstGeom prst="line">
            <a:avLst/>
          </a:prstGeom>
          <a:ln w="57150">
            <a:solidFill>
              <a:srgbClr val="C1A770"/>
            </a:solidFill>
          </a:ln>
        </p:spPr>
        <p:style>
          <a:lnRef idx="1">
            <a:schemeClr val="accent1"/>
          </a:lnRef>
          <a:fillRef idx="0">
            <a:schemeClr val="accent1"/>
          </a:fillRef>
          <a:effectRef idx="0">
            <a:schemeClr val="accent1"/>
          </a:effectRef>
          <a:fontRef idx="minor">
            <a:schemeClr val="tx1"/>
          </a:fontRef>
        </p:style>
      </p:cxnSp>
      <p:sp>
        <p:nvSpPr>
          <p:cNvPr id="17" name="Footer Placeholder 4"/>
          <p:cNvSpPr>
            <a:spLocks noGrp="1"/>
          </p:cNvSpPr>
          <p:nvPr>
            <p:ph type="ftr" sz="quarter" idx="11"/>
          </p:nvPr>
        </p:nvSpPr>
        <p:spPr>
          <a:xfrm>
            <a:off x="304800" y="6400800"/>
            <a:ext cx="2895600" cy="365125"/>
          </a:xfrm>
        </p:spPr>
        <p:txBody>
          <a:bodyPr/>
          <a:lstStyle>
            <a:lvl1pPr algn="l" eaLnBrk="0">
              <a:defRPr sz="800" kern="0" cap="none" baseline="0">
                <a:solidFill>
                  <a:srgbClr val="C1A770"/>
                </a:solidFill>
                <a:latin typeface="Arial" pitchFamily="34" charset="0"/>
              </a:defRPr>
            </a:lvl1pPr>
          </a:lstStyle>
          <a:p>
            <a:r>
              <a:rPr lang="en-US" dirty="0" smtClean="0"/>
              <a:t>California Green Cultivation.LLC</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531734"/>
            <a:ext cx="4821600" cy="3202066"/>
          </a:xfrm>
        </p:spPr>
        <p:txBody>
          <a:bodyPr>
            <a:normAutofit/>
          </a:bodyPr>
          <a:lstStyle/>
          <a:p>
            <a:pPr>
              <a:lnSpc>
                <a:spcPct val="100000"/>
              </a:lnSpc>
            </a:pPr>
            <a:r>
              <a:rPr lang="en-US" sz="3600" b="1" cap="all" dirty="0" smtClean="0"/>
              <a:t>Purple Haze Properties PR Value</a:t>
            </a:r>
            <a:endParaRPr lang="en-US" sz="3500" kern="0" cap="all" spc="-250" dirty="0">
              <a:latin typeface="Arial" pitchFamily="34" charset="0"/>
              <a:cs typeface="Arial" pitchFamily="34" charset="0"/>
            </a:endParaRPr>
          </a:p>
        </p:txBody>
      </p:sp>
      <p:sp>
        <p:nvSpPr>
          <p:cNvPr id="12" name="Slide Number Placeholder 11"/>
          <p:cNvSpPr>
            <a:spLocks noGrp="1"/>
          </p:cNvSpPr>
          <p:nvPr>
            <p:ph type="sldNum" sz="quarter" idx="12"/>
          </p:nvPr>
        </p:nvSpPr>
        <p:spPr>
          <a:xfrm>
            <a:off x="6553200" y="6356350"/>
            <a:ext cx="2133600" cy="365125"/>
          </a:xfrm>
        </p:spPr>
        <p:txBody>
          <a:bodyPr/>
          <a:lstStyle/>
          <a:p>
            <a:fld id="{F55C50A9-44CF-4968-B481-C4C34B62CCCD}" type="slidenum">
              <a:rPr lang="en-US" smtClean="0"/>
              <a:pPr/>
              <a:t>26</a:t>
            </a:fld>
            <a:endParaRPr lang="en-US"/>
          </a:p>
        </p:txBody>
      </p:sp>
      <p:sp>
        <p:nvSpPr>
          <p:cNvPr id="15" name="Text Placeholder 3"/>
          <p:cNvSpPr>
            <a:spLocks noGrp="1"/>
          </p:cNvSpPr>
          <p:nvPr>
            <p:ph type="body" sz="quarter" idx="10"/>
          </p:nvPr>
        </p:nvSpPr>
        <p:spPr>
          <a:xfrm>
            <a:off x="3124200" y="1981200"/>
            <a:ext cx="5486400" cy="533400"/>
          </a:xfrm>
        </p:spPr>
        <p:txBody>
          <a:bodyPr>
            <a:noAutofit/>
          </a:bodyPr>
          <a:lstStyle/>
          <a:p>
            <a:pPr marL="0" indent="0" algn="just"/>
            <a:r>
              <a:rPr lang="en-US" sz="1000" spc="0" dirty="0" smtClean="0"/>
              <a:t>94,174 followers on </a:t>
            </a:r>
            <a:r>
              <a:rPr lang="en-US" sz="1000" spc="0" dirty="0" err="1" smtClean="0"/>
              <a:t>Facebook</a:t>
            </a:r>
            <a:r>
              <a:rPr lang="en-US" sz="1000" spc="0" dirty="0" smtClean="0"/>
              <a:t> since May 2015</a:t>
            </a:r>
            <a:endParaRPr lang="en-US" sz="1000" kern="0" spc="0" dirty="0">
              <a:latin typeface="Arial" pitchFamily="34" charset="0"/>
              <a:cs typeface="Arial" pitchFamily="34" charset="0"/>
            </a:endParaRPr>
          </a:p>
        </p:txBody>
      </p:sp>
      <p:cxnSp>
        <p:nvCxnSpPr>
          <p:cNvPr id="5" name="직선 연결선 22"/>
          <p:cNvCxnSpPr/>
          <p:nvPr/>
        </p:nvCxnSpPr>
        <p:spPr>
          <a:xfrm>
            <a:off x="2788920" y="1868576"/>
            <a:ext cx="6126480" cy="1588"/>
          </a:xfrm>
          <a:prstGeom prst="line">
            <a:avLst/>
          </a:prstGeom>
          <a:ln w="6350">
            <a:solidFill>
              <a:srgbClr val="C1A770"/>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819400" y="1981200"/>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
          <p:cNvSpPr>
            <a:spLocks noGrp="1"/>
          </p:cNvSpPr>
          <p:nvPr>
            <p:ph type="body" sz="quarter" idx="10"/>
          </p:nvPr>
        </p:nvSpPr>
        <p:spPr>
          <a:xfrm>
            <a:off x="3124200" y="2476773"/>
            <a:ext cx="5486400" cy="533400"/>
          </a:xfrm>
        </p:spPr>
        <p:txBody>
          <a:bodyPr>
            <a:noAutofit/>
          </a:bodyPr>
          <a:lstStyle/>
          <a:p>
            <a:pPr marL="0" indent="0" algn="just"/>
            <a:r>
              <a:rPr lang="en-US" sz="1000" spc="0" dirty="0" smtClean="0"/>
              <a:t>Direct connections to Rolling Stone </a:t>
            </a:r>
            <a:r>
              <a:rPr lang="en-US" sz="1000" spc="0" dirty="0" err="1" smtClean="0"/>
              <a:t>Mag</a:t>
            </a:r>
            <a:r>
              <a:rPr lang="en-US" sz="1000" spc="0" dirty="0" smtClean="0"/>
              <a:t> and other nationally recognized publication</a:t>
            </a:r>
            <a:endParaRPr lang="en-US" sz="1000" kern="0" spc="0" dirty="0">
              <a:latin typeface="Arial" pitchFamily="34" charset="0"/>
              <a:cs typeface="Arial" pitchFamily="34" charset="0"/>
            </a:endParaRPr>
          </a:p>
        </p:txBody>
      </p:sp>
      <p:sp>
        <p:nvSpPr>
          <p:cNvPr id="9" name="Oval 8"/>
          <p:cNvSpPr/>
          <p:nvPr/>
        </p:nvSpPr>
        <p:spPr>
          <a:xfrm>
            <a:off x="2819400" y="2476773"/>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p:cNvSpPr>
            <a:spLocks noGrp="1"/>
          </p:cNvSpPr>
          <p:nvPr>
            <p:ph type="body" sz="quarter" idx="10"/>
          </p:nvPr>
        </p:nvSpPr>
        <p:spPr>
          <a:xfrm>
            <a:off x="3124200" y="2935922"/>
            <a:ext cx="5486400" cy="533400"/>
          </a:xfrm>
        </p:spPr>
        <p:txBody>
          <a:bodyPr>
            <a:noAutofit/>
          </a:bodyPr>
          <a:lstStyle/>
          <a:p>
            <a:pPr marL="0" indent="0" algn="just"/>
            <a:r>
              <a:rPr lang="en-US" sz="1000" spc="0" dirty="0" smtClean="0"/>
              <a:t>PHP has 20+ year relationship with High Times magazine</a:t>
            </a:r>
            <a:endParaRPr lang="en-US" sz="1000" kern="0" spc="0" dirty="0">
              <a:latin typeface="Arial" pitchFamily="34" charset="0"/>
              <a:cs typeface="Arial" pitchFamily="34" charset="0"/>
            </a:endParaRPr>
          </a:p>
        </p:txBody>
      </p:sp>
      <p:sp>
        <p:nvSpPr>
          <p:cNvPr id="13" name="Oval 12"/>
          <p:cNvSpPr/>
          <p:nvPr/>
        </p:nvSpPr>
        <p:spPr>
          <a:xfrm>
            <a:off x="2819400" y="2935922"/>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3"/>
          <p:cNvSpPr>
            <a:spLocks noGrp="1"/>
          </p:cNvSpPr>
          <p:nvPr>
            <p:ph type="body" sz="quarter" idx="10"/>
          </p:nvPr>
        </p:nvSpPr>
        <p:spPr>
          <a:xfrm>
            <a:off x="3124200" y="3391851"/>
            <a:ext cx="5486400" cy="533400"/>
          </a:xfrm>
        </p:spPr>
        <p:txBody>
          <a:bodyPr>
            <a:noAutofit/>
          </a:bodyPr>
          <a:lstStyle/>
          <a:p>
            <a:pPr marL="0" indent="0" algn="just"/>
            <a:r>
              <a:rPr lang="en-US" sz="1000" spc="0" dirty="0" smtClean="0"/>
              <a:t>Large Los Angeles cannabis publication will write about us and PHP that will draw attention to the CCC name</a:t>
            </a:r>
            <a:endParaRPr lang="en-US" sz="1000" kern="0" spc="0" dirty="0">
              <a:latin typeface="Arial" pitchFamily="34" charset="0"/>
              <a:cs typeface="Arial" pitchFamily="34" charset="0"/>
            </a:endParaRPr>
          </a:p>
        </p:txBody>
      </p:sp>
      <p:sp>
        <p:nvSpPr>
          <p:cNvPr id="17" name="Oval 16"/>
          <p:cNvSpPr/>
          <p:nvPr/>
        </p:nvSpPr>
        <p:spPr>
          <a:xfrm>
            <a:off x="2819400" y="3391851"/>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p:cNvSpPr>
            <a:spLocks noGrp="1"/>
          </p:cNvSpPr>
          <p:nvPr>
            <p:ph type="body" sz="quarter" idx="10"/>
          </p:nvPr>
        </p:nvSpPr>
        <p:spPr>
          <a:xfrm>
            <a:off x="3124200" y="4024038"/>
            <a:ext cx="5486400" cy="533400"/>
          </a:xfrm>
        </p:spPr>
        <p:txBody>
          <a:bodyPr>
            <a:noAutofit/>
          </a:bodyPr>
          <a:lstStyle/>
          <a:p>
            <a:pPr marL="0" indent="0" algn="just"/>
            <a:r>
              <a:rPr lang="en-US" sz="1000" spc="0" dirty="0" smtClean="0"/>
              <a:t>PHP CEO, Andrew </a:t>
            </a:r>
            <a:r>
              <a:rPr lang="en-US" sz="1000" spc="0" dirty="0" err="1" smtClean="0"/>
              <a:t>Pitsicalis</a:t>
            </a:r>
            <a:r>
              <a:rPr lang="en-US" sz="1000" spc="0" dirty="0" smtClean="0"/>
              <a:t>, has connections to many big industry leaders and celebrities</a:t>
            </a:r>
            <a:endParaRPr lang="en-US" sz="1000" kern="0" spc="0" dirty="0">
              <a:latin typeface="Arial" pitchFamily="34" charset="0"/>
              <a:cs typeface="Arial" pitchFamily="34" charset="0"/>
            </a:endParaRPr>
          </a:p>
        </p:txBody>
      </p:sp>
      <p:sp>
        <p:nvSpPr>
          <p:cNvPr id="20" name="Oval 19"/>
          <p:cNvSpPr/>
          <p:nvPr/>
        </p:nvSpPr>
        <p:spPr>
          <a:xfrm>
            <a:off x="2819400" y="4024038"/>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p:cNvSpPr>
            <a:spLocks noGrp="1"/>
          </p:cNvSpPr>
          <p:nvPr>
            <p:ph type="body" sz="quarter" idx="10"/>
          </p:nvPr>
        </p:nvSpPr>
        <p:spPr>
          <a:xfrm>
            <a:off x="3124200" y="4499924"/>
            <a:ext cx="5486400" cy="533400"/>
          </a:xfrm>
        </p:spPr>
        <p:txBody>
          <a:bodyPr>
            <a:noAutofit/>
          </a:bodyPr>
          <a:lstStyle/>
          <a:p>
            <a:pPr marL="0" indent="0" algn="just"/>
            <a:r>
              <a:rPr lang="en-US" sz="1000" spc="0" dirty="0" smtClean="0"/>
              <a:t>PHP is building a cannabis club and concert venue in Los Angeles that will buy millions of dollars a year in memorabilia and cannabis products from CPS</a:t>
            </a:r>
            <a:endParaRPr lang="en-US" sz="1000" kern="0" spc="0" dirty="0">
              <a:latin typeface="Arial" pitchFamily="34" charset="0"/>
              <a:cs typeface="Arial" pitchFamily="34" charset="0"/>
            </a:endParaRPr>
          </a:p>
        </p:txBody>
      </p:sp>
      <p:sp>
        <p:nvSpPr>
          <p:cNvPr id="21" name="Oval 20"/>
          <p:cNvSpPr/>
          <p:nvPr/>
        </p:nvSpPr>
        <p:spPr>
          <a:xfrm>
            <a:off x="2819400" y="4499924"/>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3"/>
          <p:cNvSpPr>
            <a:spLocks noGrp="1"/>
          </p:cNvSpPr>
          <p:nvPr>
            <p:ph type="body" sz="quarter" idx="10"/>
          </p:nvPr>
        </p:nvSpPr>
        <p:spPr>
          <a:xfrm>
            <a:off x="3124200" y="5133699"/>
            <a:ext cx="5486400" cy="533400"/>
          </a:xfrm>
        </p:spPr>
        <p:txBody>
          <a:bodyPr>
            <a:noAutofit/>
          </a:bodyPr>
          <a:lstStyle/>
          <a:p>
            <a:pPr marL="0" indent="0" algn="just"/>
            <a:r>
              <a:rPr lang="en-US" sz="1000" spc="0" dirty="0" smtClean="0"/>
              <a:t>Huge media blitz for CCC with PHP PR company in Hollywood</a:t>
            </a:r>
            <a:endParaRPr lang="en-US" sz="1000" kern="0" spc="0" dirty="0">
              <a:latin typeface="Arial" pitchFamily="34" charset="0"/>
              <a:cs typeface="Arial" pitchFamily="34" charset="0"/>
            </a:endParaRPr>
          </a:p>
        </p:txBody>
      </p:sp>
      <p:sp>
        <p:nvSpPr>
          <p:cNvPr id="23" name="Oval 22"/>
          <p:cNvSpPr/>
          <p:nvPr/>
        </p:nvSpPr>
        <p:spPr>
          <a:xfrm>
            <a:off x="2819400" y="5153518"/>
            <a:ext cx="152400" cy="152400"/>
          </a:xfrm>
          <a:prstGeom prst="ellipse">
            <a:avLst/>
          </a:prstGeom>
          <a:solidFill>
            <a:schemeClr val="bg1"/>
          </a:solidFill>
          <a:ln w="57150">
            <a:solidFill>
              <a:srgbClr val="C1A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직선 연결선 22"/>
          <p:cNvCxnSpPr/>
          <p:nvPr/>
        </p:nvCxnSpPr>
        <p:spPr>
          <a:xfrm>
            <a:off x="2788920" y="2362200"/>
            <a:ext cx="6126480" cy="1588"/>
          </a:xfrm>
          <a:prstGeom prst="line">
            <a:avLst/>
          </a:prstGeom>
          <a:ln w="6350">
            <a:solidFill>
              <a:srgbClr val="C1A770"/>
            </a:solidFill>
          </a:ln>
        </p:spPr>
        <p:style>
          <a:lnRef idx="1">
            <a:schemeClr val="accent1"/>
          </a:lnRef>
          <a:fillRef idx="0">
            <a:schemeClr val="accent1"/>
          </a:fillRef>
          <a:effectRef idx="0">
            <a:schemeClr val="accent1"/>
          </a:effectRef>
          <a:fontRef idx="minor">
            <a:schemeClr val="tx1"/>
          </a:fontRef>
        </p:style>
      </p:cxnSp>
      <p:cxnSp>
        <p:nvCxnSpPr>
          <p:cNvPr id="28" name="직선 연결선 22"/>
          <p:cNvCxnSpPr/>
          <p:nvPr/>
        </p:nvCxnSpPr>
        <p:spPr>
          <a:xfrm>
            <a:off x="2788920" y="2819400"/>
            <a:ext cx="6126480" cy="1588"/>
          </a:xfrm>
          <a:prstGeom prst="line">
            <a:avLst/>
          </a:prstGeom>
          <a:ln w="6350">
            <a:solidFill>
              <a:srgbClr val="C1A770"/>
            </a:solidFill>
          </a:ln>
        </p:spPr>
        <p:style>
          <a:lnRef idx="1">
            <a:schemeClr val="accent1"/>
          </a:lnRef>
          <a:fillRef idx="0">
            <a:schemeClr val="accent1"/>
          </a:fillRef>
          <a:effectRef idx="0">
            <a:schemeClr val="accent1"/>
          </a:effectRef>
          <a:fontRef idx="minor">
            <a:schemeClr val="tx1"/>
          </a:fontRef>
        </p:style>
      </p:cxnSp>
      <p:cxnSp>
        <p:nvCxnSpPr>
          <p:cNvPr id="29" name="직선 연결선 22"/>
          <p:cNvCxnSpPr/>
          <p:nvPr/>
        </p:nvCxnSpPr>
        <p:spPr>
          <a:xfrm>
            <a:off x="2788920" y="3273380"/>
            <a:ext cx="6126480" cy="1588"/>
          </a:xfrm>
          <a:prstGeom prst="line">
            <a:avLst/>
          </a:prstGeom>
          <a:ln w="6350">
            <a:solidFill>
              <a:srgbClr val="C1A770"/>
            </a:solidFill>
          </a:ln>
        </p:spPr>
        <p:style>
          <a:lnRef idx="1">
            <a:schemeClr val="accent1"/>
          </a:lnRef>
          <a:fillRef idx="0">
            <a:schemeClr val="accent1"/>
          </a:fillRef>
          <a:effectRef idx="0">
            <a:schemeClr val="accent1"/>
          </a:effectRef>
          <a:fontRef idx="minor">
            <a:schemeClr val="tx1"/>
          </a:fontRef>
        </p:style>
      </p:cxnSp>
      <p:cxnSp>
        <p:nvCxnSpPr>
          <p:cNvPr id="30" name="직선 연결선 22"/>
          <p:cNvCxnSpPr/>
          <p:nvPr/>
        </p:nvCxnSpPr>
        <p:spPr>
          <a:xfrm>
            <a:off x="2788920" y="3903618"/>
            <a:ext cx="6126480" cy="1588"/>
          </a:xfrm>
          <a:prstGeom prst="line">
            <a:avLst/>
          </a:prstGeom>
          <a:ln w="6350">
            <a:solidFill>
              <a:srgbClr val="C1A770"/>
            </a:solidFill>
          </a:ln>
        </p:spPr>
        <p:style>
          <a:lnRef idx="1">
            <a:schemeClr val="accent1"/>
          </a:lnRef>
          <a:fillRef idx="0">
            <a:schemeClr val="accent1"/>
          </a:fillRef>
          <a:effectRef idx="0">
            <a:schemeClr val="accent1"/>
          </a:effectRef>
          <a:fontRef idx="minor">
            <a:schemeClr val="tx1"/>
          </a:fontRef>
        </p:style>
      </p:cxnSp>
      <p:cxnSp>
        <p:nvCxnSpPr>
          <p:cNvPr id="31" name="직선 연결선 22"/>
          <p:cNvCxnSpPr/>
          <p:nvPr/>
        </p:nvCxnSpPr>
        <p:spPr>
          <a:xfrm>
            <a:off x="2788920" y="4377555"/>
            <a:ext cx="6126480" cy="1588"/>
          </a:xfrm>
          <a:prstGeom prst="line">
            <a:avLst/>
          </a:prstGeom>
          <a:ln w="6350">
            <a:solidFill>
              <a:srgbClr val="C1A770"/>
            </a:solidFill>
          </a:ln>
        </p:spPr>
        <p:style>
          <a:lnRef idx="1">
            <a:schemeClr val="accent1"/>
          </a:lnRef>
          <a:fillRef idx="0">
            <a:schemeClr val="accent1"/>
          </a:fillRef>
          <a:effectRef idx="0">
            <a:schemeClr val="accent1"/>
          </a:effectRef>
          <a:fontRef idx="minor">
            <a:schemeClr val="tx1"/>
          </a:fontRef>
        </p:style>
      </p:cxnSp>
      <p:cxnSp>
        <p:nvCxnSpPr>
          <p:cNvPr id="32" name="직선 연결선 22"/>
          <p:cNvCxnSpPr/>
          <p:nvPr/>
        </p:nvCxnSpPr>
        <p:spPr>
          <a:xfrm>
            <a:off x="2788920" y="5029200"/>
            <a:ext cx="6126480" cy="1588"/>
          </a:xfrm>
          <a:prstGeom prst="line">
            <a:avLst/>
          </a:prstGeom>
          <a:ln w="6350">
            <a:solidFill>
              <a:srgbClr val="C1A770"/>
            </a:solidFill>
          </a:ln>
        </p:spPr>
        <p:style>
          <a:lnRef idx="1">
            <a:schemeClr val="accent1"/>
          </a:lnRef>
          <a:fillRef idx="0">
            <a:schemeClr val="accent1"/>
          </a:fillRef>
          <a:effectRef idx="0">
            <a:schemeClr val="accent1"/>
          </a:effectRef>
          <a:fontRef idx="minor">
            <a:schemeClr val="tx1"/>
          </a:fontRef>
        </p:style>
      </p:cxnSp>
      <p:sp>
        <p:nvSpPr>
          <p:cNvPr id="26" name="Footer Placeholder 4"/>
          <p:cNvSpPr>
            <a:spLocks noGrp="1"/>
          </p:cNvSpPr>
          <p:nvPr>
            <p:ph type="ftr" sz="quarter" idx="11"/>
          </p:nvPr>
        </p:nvSpPr>
        <p:spPr>
          <a:xfrm>
            <a:off x="304800" y="6400800"/>
            <a:ext cx="2895600" cy="365125"/>
          </a:xfrm>
        </p:spPr>
        <p:txBody>
          <a:bodyPr/>
          <a:lstStyle>
            <a:lvl1pPr algn="l" eaLnBrk="0">
              <a:defRPr sz="800" kern="0" cap="none" baseline="0">
                <a:solidFill>
                  <a:srgbClr val="C1A770"/>
                </a:solidFill>
                <a:latin typeface="Arial" pitchFamily="34" charset="0"/>
              </a:defRPr>
            </a:lvl1pPr>
          </a:lstStyle>
          <a:p>
            <a:r>
              <a:rPr lang="en-US" dirty="0" smtClean="0"/>
              <a:t>California Green Cultivation.LLC</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psf\Home\Desktop\jimihendrixproject_\pic product\Jimi's Edibles\Wild Thing Energy Shot.jpg"/>
          <p:cNvPicPr>
            <a:picLocks noChangeAspect="1" noChangeArrowheads="1"/>
          </p:cNvPicPr>
          <p:nvPr/>
        </p:nvPicPr>
        <p:blipFill>
          <a:blip r:embed="rId2"/>
          <a:srcRect l="15556" t="9328" r="26666" b="3607"/>
          <a:stretch>
            <a:fillRect/>
          </a:stretch>
        </p:blipFill>
        <p:spPr bwMode="auto">
          <a:xfrm>
            <a:off x="2286000" y="4114800"/>
            <a:ext cx="1981200" cy="2133600"/>
          </a:xfrm>
          <a:prstGeom prst="rect">
            <a:avLst/>
          </a:prstGeom>
          <a:noFill/>
        </p:spPr>
      </p:pic>
      <p:pic>
        <p:nvPicPr>
          <p:cNvPr id="1031" name="Picture 7" descr="\\psf\Home\Desktop\jimihendrixproject_\pic product\Jimi's Edibles\Captian Coconut Oil.jpg"/>
          <p:cNvPicPr>
            <a:picLocks noChangeAspect="1" noChangeArrowheads="1"/>
          </p:cNvPicPr>
          <p:nvPr/>
        </p:nvPicPr>
        <p:blipFill>
          <a:blip r:embed="rId3" cstate="print"/>
          <a:srcRect/>
          <a:stretch>
            <a:fillRect/>
          </a:stretch>
        </p:blipFill>
        <p:spPr bwMode="auto">
          <a:xfrm>
            <a:off x="6705294" y="4114800"/>
            <a:ext cx="1989157" cy="2133600"/>
          </a:xfrm>
          <a:prstGeom prst="rect">
            <a:avLst/>
          </a:prstGeom>
          <a:noFill/>
        </p:spPr>
      </p:pic>
      <p:pic>
        <p:nvPicPr>
          <p:cNvPr id="1030" name="Picture 6" descr="\\psf\Home\Desktop\jimihendrixproject_\pic product\Jimi's Edibles\Captain Coconut Cannabis Spread.jpg"/>
          <p:cNvPicPr>
            <a:picLocks noChangeAspect="1" noChangeArrowheads="1"/>
          </p:cNvPicPr>
          <p:nvPr/>
        </p:nvPicPr>
        <p:blipFill>
          <a:blip r:embed="rId4" cstate="print"/>
          <a:srcRect l="15304" r="8433"/>
          <a:stretch>
            <a:fillRect/>
          </a:stretch>
        </p:blipFill>
        <p:spPr bwMode="auto">
          <a:xfrm>
            <a:off x="6705600" y="914400"/>
            <a:ext cx="1981200" cy="2133600"/>
          </a:xfrm>
          <a:prstGeom prst="rect">
            <a:avLst/>
          </a:prstGeom>
          <a:noFill/>
        </p:spPr>
      </p:pic>
      <p:sp>
        <p:nvSpPr>
          <p:cNvPr id="11" name="Footer Placeholder 10"/>
          <p:cNvSpPr>
            <a:spLocks noGrp="1"/>
          </p:cNvSpPr>
          <p:nvPr>
            <p:ph type="ftr" sz="quarter" idx="11"/>
          </p:nvPr>
        </p:nvSpPr>
        <p:spPr/>
        <p:txBody>
          <a:bodyPr/>
          <a:lstStyle/>
          <a:p>
            <a:r>
              <a:rPr lang="en-US" smtClean="0"/>
              <a:t>California Green Cultivation.LLC</a:t>
            </a:r>
            <a:endParaRPr lang="en-US" dirty="0"/>
          </a:p>
        </p:txBody>
      </p:sp>
      <p:sp>
        <p:nvSpPr>
          <p:cNvPr id="10" name="Slide Number Placeholder 9"/>
          <p:cNvSpPr>
            <a:spLocks noGrp="1"/>
          </p:cNvSpPr>
          <p:nvPr>
            <p:ph type="sldNum" sz="quarter" idx="12"/>
          </p:nvPr>
        </p:nvSpPr>
        <p:spPr/>
        <p:txBody>
          <a:bodyPr/>
          <a:lstStyle/>
          <a:p>
            <a:fld id="{F55C50A9-44CF-4968-B481-C4C34B62CCCD}" type="slidenum">
              <a:rPr lang="en-US" smtClean="0"/>
              <a:pPr/>
              <a:t>27</a:t>
            </a:fld>
            <a:endParaRPr lang="en-US" dirty="0"/>
          </a:p>
        </p:txBody>
      </p:sp>
      <p:sp>
        <p:nvSpPr>
          <p:cNvPr id="14" name="Text Placeholder 13"/>
          <p:cNvSpPr>
            <a:spLocks noGrp="1"/>
          </p:cNvSpPr>
          <p:nvPr>
            <p:ph type="body" sz="quarter" idx="13"/>
          </p:nvPr>
        </p:nvSpPr>
        <p:spPr>
          <a:xfrm>
            <a:off x="381000" y="4572000"/>
            <a:ext cx="1981200" cy="1066800"/>
          </a:xfrm>
        </p:spPr>
        <p:txBody>
          <a:bodyPr>
            <a:normAutofit/>
          </a:bodyPr>
          <a:lstStyle/>
          <a:p>
            <a:r>
              <a:rPr lang="en-US" sz="1800" b="1" kern="0" spc="0" dirty="0" err="1" smtClean="0">
                <a:solidFill>
                  <a:schemeClr val="tx1"/>
                </a:solidFill>
                <a:latin typeface="Arial" pitchFamily="34" charset="0"/>
                <a:cs typeface="Arial" pitchFamily="34" charset="0"/>
              </a:rPr>
              <a:t>Jimi's</a:t>
            </a:r>
            <a:r>
              <a:rPr lang="en-US" sz="1800" b="1" kern="0" spc="0" dirty="0" smtClean="0">
                <a:solidFill>
                  <a:schemeClr val="tx1"/>
                </a:solidFill>
                <a:latin typeface="Arial" pitchFamily="34" charset="0"/>
                <a:cs typeface="Arial" pitchFamily="34" charset="0"/>
              </a:rPr>
              <a:t> Edibles</a:t>
            </a:r>
            <a:endParaRPr lang="en-US" sz="1800" b="1" kern="0" spc="0" dirty="0">
              <a:solidFill>
                <a:schemeClr val="tx1"/>
              </a:solidFill>
              <a:latin typeface="Arial" pitchFamily="34" charset="0"/>
              <a:cs typeface="Arial" pitchFamily="34" charset="0"/>
            </a:endParaRPr>
          </a:p>
        </p:txBody>
      </p:sp>
      <p:sp>
        <p:nvSpPr>
          <p:cNvPr id="12" name="Title 11"/>
          <p:cNvSpPr>
            <a:spLocks noGrp="1"/>
          </p:cNvSpPr>
          <p:nvPr>
            <p:ph type="title"/>
          </p:nvPr>
        </p:nvSpPr>
        <p:spPr>
          <a:xfrm>
            <a:off x="360000" y="396001"/>
            <a:ext cx="3373800" cy="2194799"/>
          </a:xfrm>
        </p:spPr>
        <p:txBody>
          <a:bodyPr>
            <a:normAutofit/>
          </a:bodyPr>
          <a:lstStyle/>
          <a:p>
            <a:pPr>
              <a:lnSpc>
                <a:spcPct val="80000"/>
              </a:lnSpc>
            </a:pPr>
            <a:r>
              <a:rPr lang="en-US" sz="3200" b="1" spc="0" dirty="0" smtClean="0">
                <a:solidFill>
                  <a:srgbClr val="008000"/>
                </a:solidFill>
                <a:latin typeface="Times New Roman" pitchFamily="18" charset="0"/>
                <a:cs typeface="Times New Roman" pitchFamily="18" charset="0"/>
              </a:rPr>
              <a:t>Purple</a:t>
            </a:r>
            <a:br>
              <a:rPr lang="en-US" sz="3200" b="1" spc="0" dirty="0" smtClean="0">
                <a:solidFill>
                  <a:srgbClr val="008000"/>
                </a:solidFill>
                <a:latin typeface="Times New Roman" pitchFamily="18" charset="0"/>
                <a:cs typeface="Times New Roman" pitchFamily="18" charset="0"/>
              </a:rPr>
            </a:br>
            <a:r>
              <a:rPr lang="en-US" sz="3200" b="1" spc="0" dirty="0" smtClean="0">
                <a:solidFill>
                  <a:srgbClr val="008000"/>
                </a:solidFill>
                <a:latin typeface="Times New Roman" pitchFamily="18" charset="0"/>
                <a:cs typeface="Times New Roman" pitchFamily="18" charset="0"/>
              </a:rPr>
              <a:t>Haze</a:t>
            </a:r>
            <a:br>
              <a:rPr lang="en-US" sz="3200" b="1" spc="0" dirty="0" smtClean="0">
                <a:solidFill>
                  <a:srgbClr val="008000"/>
                </a:solidFill>
                <a:latin typeface="Times New Roman" pitchFamily="18" charset="0"/>
                <a:cs typeface="Times New Roman" pitchFamily="18" charset="0"/>
              </a:rPr>
            </a:br>
            <a:r>
              <a:rPr lang="en-US" sz="3200" b="1" spc="0" dirty="0" smtClean="0">
                <a:solidFill>
                  <a:srgbClr val="008000"/>
                </a:solidFill>
                <a:latin typeface="Times New Roman" pitchFamily="18" charset="0"/>
                <a:cs typeface="Times New Roman" pitchFamily="18" charset="0"/>
              </a:rPr>
              <a:t>Products</a:t>
            </a:r>
            <a:endParaRPr lang="en-US" sz="3200" spc="0" dirty="0">
              <a:solidFill>
                <a:srgbClr val="008000"/>
              </a:solidFill>
              <a:latin typeface="Times New Roman" pitchFamily="18" charset="0"/>
              <a:cs typeface="Times New Roman" pitchFamily="18" charset="0"/>
            </a:endParaRPr>
          </a:p>
        </p:txBody>
      </p:sp>
      <p:pic>
        <p:nvPicPr>
          <p:cNvPr id="15" name="그림 15" descr="arrow.png"/>
          <p:cNvPicPr>
            <a:picLocks noChangeAspect="1"/>
          </p:cNvPicPr>
          <p:nvPr/>
        </p:nvPicPr>
        <p:blipFill>
          <a:blip r:embed="rId5" cstate="print"/>
          <a:stretch>
            <a:fillRect/>
          </a:stretch>
        </p:blipFill>
        <p:spPr>
          <a:xfrm>
            <a:off x="381001" y="4248795"/>
            <a:ext cx="838200" cy="516890"/>
          </a:xfrm>
          <a:prstGeom prst="rect">
            <a:avLst/>
          </a:prstGeom>
        </p:spPr>
      </p:pic>
      <p:sp>
        <p:nvSpPr>
          <p:cNvPr id="27" name="Rectangle 26"/>
          <p:cNvSpPr/>
          <p:nvPr/>
        </p:nvSpPr>
        <p:spPr>
          <a:xfrm>
            <a:off x="4495800" y="914400"/>
            <a:ext cx="1981200" cy="21336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6705600" y="914400"/>
            <a:ext cx="1981200" cy="21336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2286000" y="4114800"/>
            <a:ext cx="1981200" cy="21336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4495800" y="4114800"/>
            <a:ext cx="1981200" cy="21336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6705600" y="4114800"/>
            <a:ext cx="1981200" cy="21336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psf\Home\Desktop\jimihendrixproject_\pic product\Jimi's Edibles\Vials of Oil and Hash.png"/>
          <p:cNvPicPr>
            <a:picLocks noChangeAspect="1" noChangeArrowheads="1"/>
          </p:cNvPicPr>
          <p:nvPr/>
        </p:nvPicPr>
        <p:blipFill>
          <a:blip r:embed="rId6" cstate="print"/>
          <a:srcRect l="6692" r="6318"/>
          <a:stretch>
            <a:fillRect/>
          </a:stretch>
        </p:blipFill>
        <p:spPr bwMode="auto">
          <a:xfrm>
            <a:off x="2286000" y="914400"/>
            <a:ext cx="1981200" cy="2133600"/>
          </a:xfrm>
          <a:prstGeom prst="rect">
            <a:avLst/>
          </a:prstGeom>
          <a:noFill/>
        </p:spPr>
      </p:pic>
      <p:pic>
        <p:nvPicPr>
          <p:cNvPr id="1029" name="Picture 5" descr="\\psf\Home\Desktop\jimihendrixproject_\pic product\Jimi's Edibles\Burning the Midnight Oil Olive Oil.jpg"/>
          <p:cNvPicPr>
            <a:picLocks noChangeAspect="1" noChangeArrowheads="1"/>
          </p:cNvPicPr>
          <p:nvPr/>
        </p:nvPicPr>
        <p:blipFill>
          <a:blip r:embed="rId7"/>
          <a:srcRect/>
          <a:stretch>
            <a:fillRect/>
          </a:stretch>
        </p:blipFill>
        <p:spPr bwMode="auto">
          <a:xfrm>
            <a:off x="5000625" y="974903"/>
            <a:ext cx="981094" cy="2015947"/>
          </a:xfrm>
          <a:prstGeom prst="rect">
            <a:avLst/>
          </a:prstGeom>
          <a:noFill/>
        </p:spPr>
      </p:pic>
      <p:pic>
        <p:nvPicPr>
          <p:cNvPr id="1032" name="Picture 8" descr="\\psf\Home\Desktop\jimihendrixproject_\pic product\Jimi's Edibles\Honeybed Hash Honey.jpg"/>
          <p:cNvPicPr>
            <a:picLocks noChangeAspect="1" noChangeArrowheads="1"/>
          </p:cNvPicPr>
          <p:nvPr/>
        </p:nvPicPr>
        <p:blipFill>
          <a:blip r:embed="rId8" cstate="print"/>
          <a:srcRect t="3596" b="2919"/>
          <a:stretch>
            <a:fillRect/>
          </a:stretch>
        </p:blipFill>
        <p:spPr bwMode="auto">
          <a:xfrm>
            <a:off x="4829174" y="4162425"/>
            <a:ext cx="1345223" cy="2057400"/>
          </a:xfrm>
          <a:prstGeom prst="rect">
            <a:avLst/>
          </a:prstGeom>
          <a:noFill/>
        </p:spPr>
      </p:pic>
      <p:sp>
        <p:nvSpPr>
          <p:cNvPr id="33" name="Text Placeholder 3"/>
          <p:cNvSpPr txBox="1">
            <a:spLocks/>
          </p:cNvSpPr>
          <p:nvPr/>
        </p:nvSpPr>
        <p:spPr>
          <a:xfrm>
            <a:off x="2209800" y="609600"/>
            <a:ext cx="1600200" cy="457200"/>
          </a:xfrm>
          <a:prstGeom prst="rect">
            <a:avLst/>
          </a:prstGeom>
        </p:spPr>
        <p:txBody>
          <a:bodyPr>
            <a:noAutofit/>
          </a:bodyPr>
          <a:lstStyle/>
          <a:p>
            <a:pPr lvl="0">
              <a:spcBef>
                <a:spcPct val="20000"/>
              </a:spcBef>
            </a:pPr>
            <a:r>
              <a:rPr lang="en-US" sz="1000" dirty="0" smtClean="0">
                <a:latin typeface="Arial" pitchFamily="34" charset="0"/>
                <a:cs typeface="Arial" pitchFamily="34" charset="0"/>
              </a:rPr>
              <a:t>Vials of Oil and Hash</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34" name="직선 연결선 22"/>
          <p:cNvCxnSpPr/>
          <p:nvPr/>
        </p:nvCxnSpPr>
        <p:spPr>
          <a:xfrm>
            <a:off x="2286000" y="608012"/>
            <a:ext cx="19812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36" name="Text Placeholder 3"/>
          <p:cNvSpPr txBox="1">
            <a:spLocks/>
          </p:cNvSpPr>
          <p:nvPr/>
        </p:nvSpPr>
        <p:spPr>
          <a:xfrm>
            <a:off x="2209800" y="257175"/>
            <a:ext cx="1600200" cy="457200"/>
          </a:xfrm>
          <a:prstGeom prst="rect">
            <a:avLst/>
          </a:prstGeom>
        </p:spPr>
        <p:txBody>
          <a:bodyPr>
            <a:noAutofit/>
          </a:bodyPr>
          <a:lstStyle/>
          <a:p>
            <a:pPr lvl="0">
              <a:spcBef>
                <a:spcPct val="20000"/>
              </a:spcBef>
            </a:pPr>
            <a:r>
              <a:rPr lang="en-US" sz="2000" b="1" dirty="0" smtClean="0">
                <a:solidFill>
                  <a:schemeClr val="bg1">
                    <a:lumMod val="50000"/>
                  </a:schemeClr>
                </a:solidFill>
                <a:latin typeface="Times New Roman" pitchFamily="18" charset="0"/>
                <a:cs typeface="Times New Roman" pitchFamily="18" charset="0"/>
              </a:rPr>
              <a:t>01</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37" name="Text Placeholder 3"/>
          <p:cNvSpPr txBox="1">
            <a:spLocks/>
          </p:cNvSpPr>
          <p:nvPr/>
        </p:nvSpPr>
        <p:spPr>
          <a:xfrm>
            <a:off x="4419600" y="609600"/>
            <a:ext cx="2057400" cy="457200"/>
          </a:xfrm>
          <a:prstGeom prst="rect">
            <a:avLst/>
          </a:prstGeom>
        </p:spPr>
        <p:txBody>
          <a:bodyPr>
            <a:noAutofit/>
          </a:bodyPr>
          <a:lstStyle/>
          <a:p>
            <a:pPr lvl="0">
              <a:spcBef>
                <a:spcPct val="20000"/>
              </a:spcBef>
            </a:pPr>
            <a:r>
              <a:rPr lang="en-US" sz="1000" dirty="0" smtClean="0">
                <a:latin typeface="Arial" pitchFamily="34" charset="0"/>
                <a:cs typeface="Arial" pitchFamily="34" charset="0"/>
              </a:rPr>
              <a:t>Burning the Midnight Oil Olive Oil</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38" name="직선 연결선 22"/>
          <p:cNvCxnSpPr/>
          <p:nvPr/>
        </p:nvCxnSpPr>
        <p:spPr>
          <a:xfrm>
            <a:off x="4495800" y="608012"/>
            <a:ext cx="19812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39" name="Text Placeholder 3"/>
          <p:cNvSpPr txBox="1">
            <a:spLocks/>
          </p:cNvSpPr>
          <p:nvPr/>
        </p:nvSpPr>
        <p:spPr>
          <a:xfrm>
            <a:off x="4419600" y="257175"/>
            <a:ext cx="1600200" cy="457200"/>
          </a:xfrm>
          <a:prstGeom prst="rect">
            <a:avLst/>
          </a:prstGeom>
        </p:spPr>
        <p:txBody>
          <a:bodyPr>
            <a:noAutofit/>
          </a:bodyPr>
          <a:lstStyle/>
          <a:p>
            <a:pPr lvl="0">
              <a:spcBef>
                <a:spcPct val="20000"/>
              </a:spcBef>
            </a:pPr>
            <a:r>
              <a:rPr lang="en-US" sz="2000" b="1" dirty="0" smtClean="0">
                <a:solidFill>
                  <a:schemeClr val="bg1">
                    <a:lumMod val="50000"/>
                  </a:schemeClr>
                </a:solidFill>
                <a:latin typeface="Times New Roman" pitchFamily="18" charset="0"/>
                <a:cs typeface="Times New Roman" pitchFamily="18" charset="0"/>
              </a:rPr>
              <a:t>02</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40" name="Text Placeholder 3"/>
          <p:cNvSpPr txBox="1">
            <a:spLocks/>
          </p:cNvSpPr>
          <p:nvPr/>
        </p:nvSpPr>
        <p:spPr>
          <a:xfrm>
            <a:off x="6629400" y="609600"/>
            <a:ext cx="2133600" cy="457200"/>
          </a:xfrm>
          <a:prstGeom prst="rect">
            <a:avLst/>
          </a:prstGeom>
        </p:spPr>
        <p:txBody>
          <a:bodyPr>
            <a:noAutofit/>
          </a:bodyPr>
          <a:lstStyle/>
          <a:p>
            <a:pPr lvl="0">
              <a:spcBef>
                <a:spcPct val="20000"/>
              </a:spcBef>
            </a:pPr>
            <a:r>
              <a:rPr lang="en-US" sz="1000" dirty="0" smtClean="0">
                <a:latin typeface="Arial" pitchFamily="34" charset="0"/>
                <a:cs typeface="Arial" pitchFamily="34" charset="0"/>
              </a:rPr>
              <a:t>Captain Coconut Cannabis Spread</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41" name="직선 연결선 22"/>
          <p:cNvCxnSpPr/>
          <p:nvPr/>
        </p:nvCxnSpPr>
        <p:spPr>
          <a:xfrm>
            <a:off x="6705600" y="608012"/>
            <a:ext cx="19812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42" name="Text Placeholder 3"/>
          <p:cNvSpPr txBox="1">
            <a:spLocks/>
          </p:cNvSpPr>
          <p:nvPr/>
        </p:nvSpPr>
        <p:spPr>
          <a:xfrm>
            <a:off x="6629400" y="257175"/>
            <a:ext cx="1600200" cy="457200"/>
          </a:xfrm>
          <a:prstGeom prst="rect">
            <a:avLst/>
          </a:prstGeom>
        </p:spPr>
        <p:txBody>
          <a:bodyPr>
            <a:noAutofit/>
          </a:bodyPr>
          <a:lstStyle/>
          <a:p>
            <a:pPr lvl="0">
              <a:spcBef>
                <a:spcPct val="20000"/>
              </a:spcBef>
            </a:pPr>
            <a:r>
              <a:rPr lang="en-US" sz="2000" b="1" dirty="0" smtClean="0">
                <a:solidFill>
                  <a:schemeClr val="bg1">
                    <a:lumMod val="50000"/>
                  </a:schemeClr>
                </a:solidFill>
                <a:latin typeface="Times New Roman" pitchFamily="18" charset="0"/>
                <a:cs typeface="Times New Roman" pitchFamily="18" charset="0"/>
              </a:rPr>
              <a:t>03</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43" name="Text Placeholder 3"/>
          <p:cNvSpPr txBox="1">
            <a:spLocks/>
          </p:cNvSpPr>
          <p:nvPr/>
        </p:nvSpPr>
        <p:spPr>
          <a:xfrm>
            <a:off x="2209800" y="3810000"/>
            <a:ext cx="2057400" cy="457200"/>
          </a:xfrm>
          <a:prstGeom prst="rect">
            <a:avLst/>
          </a:prstGeom>
        </p:spPr>
        <p:txBody>
          <a:bodyPr>
            <a:noAutofit/>
          </a:bodyPr>
          <a:lstStyle/>
          <a:p>
            <a:pPr lvl="0">
              <a:spcBef>
                <a:spcPct val="20000"/>
              </a:spcBef>
            </a:pPr>
            <a:r>
              <a:rPr lang="en-US" sz="1000" dirty="0" smtClean="0">
                <a:latin typeface="Arial" pitchFamily="34" charset="0"/>
                <a:cs typeface="Arial" pitchFamily="34" charset="0"/>
              </a:rPr>
              <a:t>Wild Thing Energy Shot</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44" name="직선 연결선 22"/>
          <p:cNvCxnSpPr/>
          <p:nvPr/>
        </p:nvCxnSpPr>
        <p:spPr>
          <a:xfrm>
            <a:off x="2286000" y="3808412"/>
            <a:ext cx="19812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45" name="Text Placeholder 3"/>
          <p:cNvSpPr txBox="1">
            <a:spLocks/>
          </p:cNvSpPr>
          <p:nvPr/>
        </p:nvSpPr>
        <p:spPr>
          <a:xfrm>
            <a:off x="2209800" y="3457575"/>
            <a:ext cx="1600200" cy="457200"/>
          </a:xfrm>
          <a:prstGeom prst="rect">
            <a:avLst/>
          </a:prstGeom>
        </p:spPr>
        <p:txBody>
          <a:bodyPr>
            <a:noAutofit/>
          </a:bodyPr>
          <a:lstStyle/>
          <a:p>
            <a:pPr lvl="0">
              <a:spcBef>
                <a:spcPct val="20000"/>
              </a:spcBef>
            </a:pPr>
            <a:r>
              <a:rPr lang="en-US" sz="2000" b="1" dirty="0" smtClean="0">
                <a:solidFill>
                  <a:schemeClr val="bg1">
                    <a:lumMod val="50000"/>
                  </a:schemeClr>
                </a:solidFill>
                <a:latin typeface="Times New Roman" pitchFamily="18" charset="0"/>
                <a:cs typeface="Times New Roman" pitchFamily="18" charset="0"/>
              </a:rPr>
              <a:t>04</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46" name="Text Placeholder 3"/>
          <p:cNvSpPr txBox="1">
            <a:spLocks/>
          </p:cNvSpPr>
          <p:nvPr/>
        </p:nvSpPr>
        <p:spPr>
          <a:xfrm>
            <a:off x="4419600" y="3810000"/>
            <a:ext cx="1905000" cy="457200"/>
          </a:xfrm>
          <a:prstGeom prst="rect">
            <a:avLst/>
          </a:prstGeom>
        </p:spPr>
        <p:txBody>
          <a:bodyPr>
            <a:noAutofit/>
          </a:bodyPr>
          <a:lstStyle/>
          <a:p>
            <a:pPr lvl="0">
              <a:spcBef>
                <a:spcPct val="20000"/>
              </a:spcBef>
            </a:pPr>
            <a:r>
              <a:rPr lang="en-US" sz="1000" dirty="0" err="1" smtClean="0">
                <a:latin typeface="Arial" pitchFamily="34" charset="0"/>
                <a:cs typeface="Arial" pitchFamily="34" charset="0"/>
              </a:rPr>
              <a:t>Honeybed</a:t>
            </a:r>
            <a:r>
              <a:rPr lang="en-US" sz="1000" dirty="0" smtClean="0">
                <a:latin typeface="Arial" pitchFamily="34" charset="0"/>
                <a:cs typeface="Arial" pitchFamily="34" charset="0"/>
              </a:rPr>
              <a:t> Hash Honey</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47" name="직선 연결선 22"/>
          <p:cNvCxnSpPr/>
          <p:nvPr/>
        </p:nvCxnSpPr>
        <p:spPr>
          <a:xfrm>
            <a:off x="4495800" y="3808412"/>
            <a:ext cx="19812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48" name="Text Placeholder 3"/>
          <p:cNvSpPr txBox="1">
            <a:spLocks/>
          </p:cNvSpPr>
          <p:nvPr/>
        </p:nvSpPr>
        <p:spPr>
          <a:xfrm>
            <a:off x="4419600" y="3457575"/>
            <a:ext cx="1600200" cy="457200"/>
          </a:xfrm>
          <a:prstGeom prst="rect">
            <a:avLst/>
          </a:prstGeom>
        </p:spPr>
        <p:txBody>
          <a:bodyPr>
            <a:noAutofit/>
          </a:bodyPr>
          <a:lstStyle/>
          <a:p>
            <a:pPr lvl="0">
              <a:spcBef>
                <a:spcPct val="20000"/>
              </a:spcBef>
            </a:pPr>
            <a:r>
              <a:rPr lang="en-US" sz="2000" b="1" dirty="0" smtClean="0">
                <a:solidFill>
                  <a:schemeClr val="bg1">
                    <a:lumMod val="50000"/>
                  </a:schemeClr>
                </a:solidFill>
                <a:latin typeface="Times New Roman" pitchFamily="18" charset="0"/>
                <a:cs typeface="Times New Roman" pitchFamily="18" charset="0"/>
              </a:rPr>
              <a:t>05</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49" name="Text Placeholder 3"/>
          <p:cNvSpPr txBox="1">
            <a:spLocks/>
          </p:cNvSpPr>
          <p:nvPr/>
        </p:nvSpPr>
        <p:spPr>
          <a:xfrm>
            <a:off x="6629400" y="3810000"/>
            <a:ext cx="1600200" cy="457200"/>
          </a:xfrm>
          <a:prstGeom prst="rect">
            <a:avLst/>
          </a:prstGeom>
        </p:spPr>
        <p:txBody>
          <a:bodyPr>
            <a:noAutofit/>
          </a:bodyPr>
          <a:lstStyle/>
          <a:p>
            <a:pPr lvl="0">
              <a:spcBef>
                <a:spcPct val="20000"/>
              </a:spcBef>
            </a:pPr>
            <a:r>
              <a:rPr lang="en-US" sz="1000" dirty="0" err="1" smtClean="0">
                <a:latin typeface="Arial" pitchFamily="34" charset="0"/>
                <a:cs typeface="Arial" pitchFamily="34" charset="0"/>
              </a:rPr>
              <a:t>Captian</a:t>
            </a:r>
            <a:r>
              <a:rPr lang="en-US" sz="1000" dirty="0" smtClean="0">
                <a:latin typeface="Arial" pitchFamily="34" charset="0"/>
                <a:cs typeface="Arial" pitchFamily="34" charset="0"/>
              </a:rPr>
              <a:t> Coconut Oil</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50" name="직선 연결선 22"/>
          <p:cNvCxnSpPr/>
          <p:nvPr/>
        </p:nvCxnSpPr>
        <p:spPr>
          <a:xfrm>
            <a:off x="6705600" y="3808412"/>
            <a:ext cx="19812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51" name="Text Placeholder 3"/>
          <p:cNvSpPr txBox="1">
            <a:spLocks/>
          </p:cNvSpPr>
          <p:nvPr/>
        </p:nvSpPr>
        <p:spPr>
          <a:xfrm>
            <a:off x="6629400" y="3457575"/>
            <a:ext cx="1600200" cy="457200"/>
          </a:xfrm>
          <a:prstGeom prst="rect">
            <a:avLst/>
          </a:prstGeom>
        </p:spPr>
        <p:txBody>
          <a:bodyPr>
            <a:noAutofit/>
          </a:bodyPr>
          <a:lstStyle/>
          <a:p>
            <a:pPr lvl="0">
              <a:spcBef>
                <a:spcPct val="20000"/>
              </a:spcBef>
            </a:pPr>
            <a:r>
              <a:rPr lang="en-US" sz="2000" b="1" dirty="0" smtClean="0">
                <a:solidFill>
                  <a:schemeClr val="bg1">
                    <a:lumMod val="50000"/>
                  </a:schemeClr>
                </a:solidFill>
                <a:latin typeface="Times New Roman" pitchFamily="18" charset="0"/>
                <a:cs typeface="Times New Roman" pitchFamily="18" charset="0"/>
              </a:rPr>
              <a:t>06</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26" name="Rectangle 25"/>
          <p:cNvSpPr/>
          <p:nvPr/>
        </p:nvSpPr>
        <p:spPr>
          <a:xfrm>
            <a:off x="2286000" y="914400"/>
            <a:ext cx="1981200" cy="21336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sf\Home\Desktop\jimihendrixproject_\pic product\Jimi's Edibles\Tax Free Kale Chips.jpg"/>
          <p:cNvPicPr>
            <a:picLocks noChangeAspect="1" noChangeArrowheads="1"/>
          </p:cNvPicPr>
          <p:nvPr/>
        </p:nvPicPr>
        <p:blipFill>
          <a:blip r:embed="rId2" cstate="print"/>
          <a:srcRect t="3258" b="5523"/>
          <a:stretch>
            <a:fillRect/>
          </a:stretch>
        </p:blipFill>
        <p:spPr bwMode="auto">
          <a:xfrm>
            <a:off x="2285999" y="914400"/>
            <a:ext cx="1981201" cy="2133600"/>
          </a:xfrm>
          <a:prstGeom prst="rect">
            <a:avLst/>
          </a:prstGeom>
          <a:noFill/>
        </p:spPr>
      </p:pic>
      <p:sp>
        <p:nvSpPr>
          <p:cNvPr id="11" name="Footer Placeholder 10"/>
          <p:cNvSpPr>
            <a:spLocks noGrp="1"/>
          </p:cNvSpPr>
          <p:nvPr>
            <p:ph type="ftr" sz="quarter" idx="11"/>
          </p:nvPr>
        </p:nvSpPr>
        <p:spPr/>
        <p:txBody>
          <a:bodyPr/>
          <a:lstStyle/>
          <a:p>
            <a:r>
              <a:rPr lang="en-US" smtClean="0"/>
              <a:t>California Green Cultivation.LLC</a:t>
            </a:r>
            <a:endParaRPr lang="en-US" dirty="0"/>
          </a:p>
        </p:txBody>
      </p:sp>
      <p:sp>
        <p:nvSpPr>
          <p:cNvPr id="10" name="Slide Number Placeholder 9"/>
          <p:cNvSpPr>
            <a:spLocks noGrp="1"/>
          </p:cNvSpPr>
          <p:nvPr>
            <p:ph type="sldNum" sz="quarter" idx="12"/>
          </p:nvPr>
        </p:nvSpPr>
        <p:spPr/>
        <p:txBody>
          <a:bodyPr/>
          <a:lstStyle/>
          <a:p>
            <a:fld id="{F55C50A9-44CF-4968-B481-C4C34B62CCCD}" type="slidenum">
              <a:rPr lang="en-US" smtClean="0"/>
              <a:pPr/>
              <a:t>28</a:t>
            </a:fld>
            <a:endParaRPr lang="en-US" dirty="0"/>
          </a:p>
        </p:txBody>
      </p:sp>
      <p:sp>
        <p:nvSpPr>
          <p:cNvPr id="14" name="Text Placeholder 13"/>
          <p:cNvSpPr>
            <a:spLocks noGrp="1"/>
          </p:cNvSpPr>
          <p:nvPr>
            <p:ph type="body" sz="quarter" idx="13"/>
          </p:nvPr>
        </p:nvSpPr>
        <p:spPr>
          <a:xfrm>
            <a:off x="381000" y="4572000"/>
            <a:ext cx="1981200" cy="1066800"/>
          </a:xfrm>
        </p:spPr>
        <p:txBody>
          <a:bodyPr>
            <a:normAutofit/>
          </a:bodyPr>
          <a:lstStyle/>
          <a:p>
            <a:r>
              <a:rPr lang="en-US" sz="1800" b="1" kern="0" spc="0" dirty="0" err="1" smtClean="0">
                <a:solidFill>
                  <a:schemeClr val="tx1"/>
                </a:solidFill>
                <a:latin typeface="Arial" pitchFamily="34" charset="0"/>
                <a:cs typeface="Arial" pitchFamily="34" charset="0"/>
              </a:rPr>
              <a:t>Jimi's</a:t>
            </a:r>
            <a:r>
              <a:rPr lang="en-US" sz="1800" b="1" kern="0" spc="0" dirty="0" smtClean="0">
                <a:solidFill>
                  <a:schemeClr val="tx1"/>
                </a:solidFill>
                <a:latin typeface="Arial" pitchFamily="34" charset="0"/>
                <a:cs typeface="Arial" pitchFamily="34" charset="0"/>
              </a:rPr>
              <a:t> Edibles</a:t>
            </a:r>
            <a:endParaRPr lang="en-US" sz="1800" b="1" kern="0" spc="0" dirty="0">
              <a:solidFill>
                <a:schemeClr val="tx1"/>
              </a:solidFill>
              <a:latin typeface="Arial" pitchFamily="34" charset="0"/>
              <a:cs typeface="Arial" pitchFamily="34" charset="0"/>
            </a:endParaRPr>
          </a:p>
        </p:txBody>
      </p:sp>
      <p:sp>
        <p:nvSpPr>
          <p:cNvPr id="12" name="Title 11"/>
          <p:cNvSpPr>
            <a:spLocks noGrp="1"/>
          </p:cNvSpPr>
          <p:nvPr>
            <p:ph type="title"/>
          </p:nvPr>
        </p:nvSpPr>
        <p:spPr>
          <a:xfrm>
            <a:off x="360000" y="396001"/>
            <a:ext cx="3373800" cy="2194799"/>
          </a:xfrm>
        </p:spPr>
        <p:txBody>
          <a:bodyPr>
            <a:normAutofit/>
          </a:bodyPr>
          <a:lstStyle/>
          <a:p>
            <a:pPr>
              <a:lnSpc>
                <a:spcPct val="80000"/>
              </a:lnSpc>
            </a:pPr>
            <a:r>
              <a:rPr lang="en-US" sz="3200" b="1" spc="0" dirty="0" smtClean="0">
                <a:solidFill>
                  <a:srgbClr val="008000"/>
                </a:solidFill>
                <a:latin typeface="Times New Roman" pitchFamily="18" charset="0"/>
                <a:cs typeface="Times New Roman" pitchFamily="18" charset="0"/>
              </a:rPr>
              <a:t>Purple</a:t>
            </a:r>
            <a:br>
              <a:rPr lang="en-US" sz="3200" b="1" spc="0" dirty="0" smtClean="0">
                <a:solidFill>
                  <a:srgbClr val="008000"/>
                </a:solidFill>
                <a:latin typeface="Times New Roman" pitchFamily="18" charset="0"/>
                <a:cs typeface="Times New Roman" pitchFamily="18" charset="0"/>
              </a:rPr>
            </a:br>
            <a:r>
              <a:rPr lang="en-US" sz="3200" b="1" spc="0" dirty="0" smtClean="0">
                <a:solidFill>
                  <a:srgbClr val="008000"/>
                </a:solidFill>
                <a:latin typeface="Times New Roman" pitchFamily="18" charset="0"/>
                <a:cs typeface="Times New Roman" pitchFamily="18" charset="0"/>
              </a:rPr>
              <a:t>Haze</a:t>
            </a:r>
            <a:br>
              <a:rPr lang="en-US" sz="3200" b="1" spc="0" dirty="0" smtClean="0">
                <a:solidFill>
                  <a:srgbClr val="008000"/>
                </a:solidFill>
                <a:latin typeface="Times New Roman" pitchFamily="18" charset="0"/>
                <a:cs typeface="Times New Roman" pitchFamily="18" charset="0"/>
              </a:rPr>
            </a:br>
            <a:r>
              <a:rPr lang="en-US" sz="3200" b="1" spc="0" dirty="0" smtClean="0">
                <a:solidFill>
                  <a:srgbClr val="008000"/>
                </a:solidFill>
                <a:latin typeface="Times New Roman" pitchFamily="18" charset="0"/>
                <a:cs typeface="Times New Roman" pitchFamily="18" charset="0"/>
              </a:rPr>
              <a:t>Products</a:t>
            </a:r>
            <a:endParaRPr lang="en-US" sz="3200" spc="0" dirty="0">
              <a:solidFill>
                <a:srgbClr val="008000"/>
              </a:solidFill>
              <a:latin typeface="Times New Roman" pitchFamily="18" charset="0"/>
              <a:cs typeface="Times New Roman" pitchFamily="18" charset="0"/>
            </a:endParaRPr>
          </a:p>
        </p:txBody>
      </p:sp>
      <p:pic>
        <p:nvPicPr>
          <p:cNvPr id="15" name="그림 15" descr="arrow.png"/>
          <p:cNvPicPr>
            <a:picLocks noChangeAspect="1"/>
          </p:cNvPicPr>
          <p:nvPr/>
        </p:nvPicPr>
        <p:blipFill>
          <a:blip r:embed="rId3" cstate="print"/>
          <a:stretch>
            <a:fillRect/>
          </a:stretch>
        </p:blipFill>
        <p:spPr>
          <a:xfrm>
            <a:off x="381001" y="4248795"/>
            <a:ext cx="838200" cy="516890"/>
          </a:xfrm>
          <a:prstGeom prst="rect">
            <a:avLst/>
          </a:prstGeom>
        </p:spPr>
      </p:pic>
      <p:sp>
        <p:nvSpPr>
          <p:cNvPr id="27" name="Rectangle 26"/>
          <p:cNvSpPr/>
          <p:nvPr/>
        </p:nvSpPr>
        <p:spPr>
          <a:xfrm>
            <a:off x="4495800" y="914400"/>
            <a:ext cx="1981200" cy="21336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6705600" y="914400"/>
            <a:ext cx="1981200" cy="2133600"/>
          </a:xfrm>
          <a:prstGeom prst="rect">
            <a:avLst/>
          </a:prstGeom>
          <a:solidFill>
            <a:srgbClr val="E4E5E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2286000" y="4114800"/>
            <a:ext cx="1981200" cy="2133600"/>
          </a:xfrm>
          <a:prstGeom prst="rect">
            <a:avLst/>
          </a:prstGeom>
          <a:solidFill>
            <a:srgbClr val="FBFB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4495800" y="4114800"/>
            <a:ext cx="1981200" cy="213360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6705600" y="4114800"/>
            <a:ext cx="1981200" cy="21336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3"/>
          <p:cNvSpPr txBox="1">
            <a:spLocks/>
          </p:cNvSpPr>
          <p:nvPr/>
        </p:nvSpPr>
        <p:spPr>
          <a:xfrm>
            <a:off x="2209800" y="609600"/>
            <a:ext cx="1600200" cy="457200"/>
          </a:xfrm>
          <a:prstGeom prst="rect">
            <a:avLst/>
          </a:prstGeom>
        </p:spPr>
        <p:txBody>
          <a:bodyPr>
            <a:noAutofit/>
          </a:bodyPr>
          <a:lstStyle/>
          <a:p>
            <a:pPr lvl="0">
              <a:spcBef>
                <a:spcPct val="20000"/>
              </a:spcBef>
            </a:pPr>
            <a:r>
              <a:rPr lang="en-US" sz="1000" dirty="0" smtClean="0">
                <a:latin typeface="Arial" pitchFamily="34" charset="0"/>
                <a:cs typeface="Arial" pitchFamily="34" charset="0"/>
              </a:rPr>
              <a:t>Tax Free Kale Chips</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34" name="직선 연결선 22"/>
          <p:cNvCxnSpPr/>
          <p:nvPr/>
        </p:nvCxnSpPr>
        <p:spPr>
          <a:xfrm>
            <a:off x="2286000" y="608012"/>
            <a:ext cx="19812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36" name="Text Placeholder 3"/>
          <p:cNvSpPr txBox="1">
            <a:spLocks/>
          </p:cNvSpPr>
          <p:nvPr/>
        </p:nvSpPr>
        <p:spPr>
          <a:xfrm>
            <a:off x="2209800" y="257175"/>
            <a:ext cx="1600200" cy="457200"/>
          </a:xfrm>
          <a:prstGeom prst="rect">
            <a:avLst/>
          </a:prstGeom>
        </p:spPr>
        <p:txBody>
          <a:bodyPr>
            <a:noAutofit/>
          </a:bodyPr>
          <a:lstStyle/>
          <a:p>
            <a:pPr lvl="0">
              <a:spcBef>
                <a:spcPct val="20000"/>
              </a:spcBef>
            </a:pPr>
            <a:r>
              <a:rPr lang="en-US" sz="2000" b="1" dirty="0" smtClean="0">
                <a:solidFill>
                  <a:schemeClr val="bg1">
                    <a:lumMod val="50000"/>
                  </a:schemeClr>
                </a:solidFill>
                <a:latin typeface="Times New Roman" pitchFamily="18" charset="0"/>
                <a:cs typeface="Times New Roman" pitchFamily="18" charset="0"/>
              </a:rPr>
              <a:t>07</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37" name="Text Placeholder 3"/>
          <p:cNvSpPr txBox="1">
            <a:spLocks/>
          </p:cNvSpPr>
          <p:nvPr/>
        </p:nvSpPr>
        <p:spPr>
          <a:xfrm>
            <a:off x="4419600" y="609600"/>
            <a:ext cx="2057400" cy="457200"/>
          </a:xfrm>
          <a:prstGeom prst="rect">
            <a:avLst/>
          </a:prstGeom>
        </p:spPr>
        <p:txBody>
          <a:bodyPr>
            <a:noAutofit/>
          </a:bodyPr>
          <a:lstStyle/>
          <a:p>
            <a:pPr lvl="0">
              <a:spcBef>
                <a:spcPct val="20000"/>
              </a:spcBef>
            </a:pPr>
            <a:r>
              <a:rPr lang="en-US" sz="1000" dirty="0" smtClean="0">
                <a:latin typeface="Arial" pitchFamily="34" charset="0"/>
                <a:cs typeface="Arial" pitchFamily="34" charset="0"/>
              </a:rPr>
              <a:t>Jungle Popcorn</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38" name="직선 연결선 22"/>
          <p:cNvCxnSpPr/>
          <p:nvPr/>
        </p:nvCxnSpPr>
        <p:spPr>
          <a:xfrm>
            <a:off x="4495800" y="608012"/>
            <a:ext cx="19812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39" name="Text Placeholder 3"/>
          <p:cNvSpPr txBox="1">
            <a:spLocks/>
          </p:cNvSpPr>
          <p:nvPr/>
        </p:nvSpPr>
        <p:spPr>
          <a:xfrm>
            <a:off x="4419600" y="257175"/>
            <a:ext cx="1600200" cy="457200"/>
          </a:xfrm>
          <a:prstGeom prst="rect">
            <a:avLst/>
          </a:prstGeom>
        </p:spPr>
        <p:txBody>
          <a:bodyPr>
            <a:noAutofit/>
          </a:bodyPr>
          <a:lstStyle/>
          <a:p>
            <a:pPr lvl="0">
              <a:spcBef>
                <a:spcPct val="20000"/>
              </a:spcBef>
            </a:pPr>
            <a:r>
              <a:rPr lang="en-US" sz="2000" b="1" dirty="0" smtClean="0">
                <a:solidFill>
                  <a:schemeClr val="bg1">
                    <a:lumMod val="50000"/>
                  </a:schemeClr>
                </a:solidFill>
                <a:latin typeface="Times New Roman" pitchFamily="18" charset="0"/>
                <a:cs typeface="Times New Roman" pitchFamily="18" charset="0"/>
              </a:rPr>
              <a:t>08</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40" name="Text Placeholder 3"/>
          <p:cNvSpPr txBox="1">
            <a:spLocks/>
          </p:cNvSpPr>
          <p:nvPr/>
        </p:nvSpPr>
        <p:spPr>
          <a:xfrm>
            <a:off x="6629400" y="609600"/>
            <a:ext cx="2133600" cy="457200"/>
          </a:xfrm>
          <a:prstGeom prst="rect">
            <a:avLst/>
          </a:prstGeom>
        </p:spPr>
        <p:txBody>
          <a:bodyPr>
            <a:noAutofit/>
          </a:bodyPr>
          <a:lstStyle/>
          <a:p>
            <a:pPr lvl="0">
              <a:spcBef>
                <a:spcPct val="20000"/>
              </a:spcBef>
            </a:pPr>
            <a:r>
              <a:rPr lang="en-US" sz="1000" dirty="0" smtClean="0">
                <a:latin typeface="Arial" pitchFamily="34" charset="0"/>
                <a:cs typeface="Arial" pitchFamily="34" charset="0"/>
              </a:rPr>
              <a:t>Purple Haze</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41" name="직선 연결선 22"/>
          <p:cNvCxnSpPr/>
          <p:nvPr/>
        </p:nvCxnSpPr>
        <p:spPr>
          <a:xfrm>
            <a:off x="6705600" y="608012"/>
            <a:ext cx="19812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42" name="Text Placeholder 3"/>
          <p:cNvSpPr txBox="1">
            <a:spLocks/>
          </p:cNvSpPr>
          <p:nvPr/>
        </p:nvSpPr>
        <p:spPr>
          <a:xfrm>
            <a:off x="6629400" y="257175"/>
            <a:ext cx="1600200" cy="457200"/>
          </a:xfrm>
          <a:prstGeom prst="rect">
            <a:avLst/>
          </a:prstGeom>
        </p:spPr>
        <p:txBody>
          <a:bodyPr>
            <a:noAutofit/>
          </a:bodyPr>
          <a:lstStyle/>
          <a:p>
            <a:pPr lvl="0">
              <a:spcBef>
                <a:spcPct val="20000"/>
              </a:spcBef>
            </a:pPr>
            <a:r>
              <a:rPr lang="en-US" sz="2000" b="1" dirty="0" smtClean="0">
                <a:solidFill>
                  <a:schemeClr val="bg1">
                    <a:lumMod val="50000"/>
                  </a:schemeClr>
                </a:solidFill>
                <a:latin typeface="Times New Roman" pitchFamily="18" charset="0"/>
                <a:cs typeface="Times New Roman" pitchFamily="18" charset="0"/>
              </a:rPr>
              <a:t>09</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43" name="Text Placeholder 3"/>
          <p:cNvSpPr txBox="1">
            <a:spLocks/>
          </p:cNvSpPr>
          <p:nvPr/>
        </p:nvSpPr>
        <p:spPr>
          <a:xfrm>
            <a:off x="2209800" y="3810000"/>
            <a:ext cx="2057400" cy="457200"/>
          </a:xfrm>
          <a:prstGeom prst="rect">
            <a:avLst/>
          </a:prstGeom>
        </p:spPr>
        <p:txBody>
          <a:bodyPr>
            <a:noAutofit/>
          </a:bodyPr>
          <a:lstStyle/>
          <a:p>
            <a:pPr lvl="0">
              <a:spcBef>
                <a:spcPct val="20000"/>
              </a:spcBef>
            </a:pPr>
            <a:r>
              <a:rPr lang="en-US" sz="1000" dirty="0" smtClean="0">
                <a:latin typeface="Arial" pitchFamily="34" charset="0"/>
                <a:cs typeface="Arial" pitchFamily="34" charset="0"/>
              </a:rPr>
              <a:t>Midnight Tincture</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44" name="직선 연결선 22"/>
          <p:cNvCxnSpPr/>
          <p:nvPr/>
        </p:nvCxnSpPr>
        <p:spPr>
          <a:xfrm>
            <a:off x="2286000" y="3808412"/>
            <a:ext cx="19812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45" name="Text Placeholder 3"/>
          <p:cNvSpPr txBox="1">
            <a:spLocks/>
          </p:cNvSpPr>
          <p:nvPr/>
        </p:nvSpPr>
        <p:spPr>
          <a:xfrm>
            <a:off x="2209800" y="3457575"/>
            <a:ext cx="1600200" cy="457200"/>
          </a:xfrm>
          <a:prstGeom prst="rect">
            <a:avLst/>
          </a:prstGeom>
        </p:spPr>
        <p:txBody>
          <a:bodyPr>
            <a:noAutofit/>
          </a:bodyPr>
          <a:lstStyle/>
          <a:p>
            <a:pPr lvl="0">
              <a:spcBef>
                <a:spcPct val="20000"/>
              </a:spcBef>
            </a:pPr>
            <a:r>
              <a:rPr kumimoji="0" lang="en-US" sz="2000" b="1" i="0" u="none" strike="noStrike" kern="0" cap="none" spc="0" normalizeH="0" baseline="0" noProof="0" dirty="0" smtClean="0">
                <a:ln>
                  <a:noFill/>
                </a:ln>
                <a:solidFill>
                  <a:schemeClr val="bg1">
                    <a:lumMod val="50000"/>
                  </a:schemeClr>
                </a:solidFill>
                <a:effectLst/>
                <a:uLnTx/>
                <a:uFillTx/>
                <a:latin typeface="Times New Roman" pitchFamily="18" charset="0"/>
                <a:cs typeface="Times New Roman" pitchFamily="18" charset="0"/>
              </a:rPr>
              <a:t>10</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46" name="Text Placeholder 3"/>
          <p:cNvSpPr txBox="1">
            <a:spLocks/>
          </p:cNvSpPr>
          <p:nvPr/>
        </p:nvSpPr>
        <p:spPr>
          <a:xfrm>
            <a:off x="4419600" y="3810000"/>
            <a:ext cx="1905000" cy="457200"/>
          </a:xfrm>
          <a:prstGeom prst="rect">
            <a:avLst/>
          </a:prstGeom>
        </p:spPr>
        <p:txBody>
          <a:bodyPr>
            <a:noAutofit/>
          </a:bodyPr>
          <a:lstStyle/>
          <a:p>
            <a:pPr lvl="0">
              <a:spcBef>
                <a:spcPct val="20000"/>
              </a:spcBef>
            </a:pPr>
            <a:r>
              <a:rPr lang="en-US" sz="1000" dirty="0" err="1" smtClean="0">
                <a:latin typeface="Arial" pitchFamily="34" charset="0"/>
                <a:cs typeface="Arial" pitchFamily="34" charset="0"/>
              </a:rPr>
              <a:t>Astro</a:t>
            </a:r>
            <a:r>
              <a:rPr lang="en-US" sz="1000" dirty="0" smtClean="0">
                <a:latin typeface="Arial" pitchFamily="34" charset="0"/>
                <a:cs typeface="Arial" pitchFamily="34" charset="0"/>
              </a:rPr>
              <a:t> Man Jelly Spread</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47" name="직선 연결선 22"/>
          <p:cNvCxnSpPr/>
          <p:nvPr/>
        </p:nvCxnSpPr>
        <p:spPr>
          <a:xfrm>
            <a:off x="4495800" y="3808412"/>
            <a:ext cx="19812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48" name="Text Placeholder 3"/>
          <p:cNvSpPr txBox="1">
            <a:spLocks/>
          </p:cNvSpPr>
          <p:nvPr/>
        </p:nvSpPr>
        <p:spPr>
          <a:xfrm>
            <a:off x="4419600" y="3457575"/>
            <a:ext cx="1600200" cy="457200"/>
          </a:xfrm>
          <a:prstGeom prst="rect">
            <a:avLst/>
          </a:prstGeom>
        </p:spPr>
        <p:txBody>
          <a:bodyPr>
            <a:noAutofit/>
          </a:bodyPr>
          <a:lstStyle/>
          <a:p>
            <a:pPr lvl="0">
              <a:spcBef>
                <a:spcPct val="20000"/>
              </a:spcBef>
            </a:pPr>
            <a:r>
              <a:rPr kumimoji="0" lang="en-US" sz="2000" b="1" i="0" u="none" strike="noStrike" kern="0" cap="none" spc="0" normalizeH="0" baseline="0" noProof="0" dirty="0" smtClean="0">
                <a:ln>
                  <a:noFill/>
                </a:ln>
                <a:solidFill>
                  <a:schemeClr val="bg1">
                    <a:lumMod val="50000"/>
                  </a:schemeClr>
                </a:solidFill>
                <a:effectLst/>
                <a:uLnTx/>
                <a:uFillTx/>
                <a:latin typeface="Times New Roman" pitchFamily="18" charset="0"/>
                <a:cs typeface="Times New Roman" pitchFamily="18" charset="0"/>
              </a:rPr>
              <a:t>11</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49" name="Text Placeholder 3"/>
          <p:cNvSpPr txBox="1">
            <a:spLocks/>
          </p:cNvSpPr>
          <p:nvPr/>
        </p:nvSpPr>
        <p:spPr>
          <a:xfrm>
            <a:off x="6629400" y="3810000"/>
            <a:ext cx="1600200" cy="457200"/>
          </a:xfrm>
          <a:prstGeom prst="rect">
            <a:avLst/>
          </a:prstGeom>
        </p:spPr>
        <p:txBody>
          <a:bodyPr>
            <a:noAutofit/>
          </a:bodyPr>
          <a:lstStyle/>
          <a:p>
            <a:pPr lvl="0">
              <a:spcBef>
                <a:spcPct val="20000"/>
              </a:spcBef>
            </a:pPr>
            <a:r>
              <a:rPr lang="en-US" sz="1000" dirty="0" err="1" smtClean="0">
                <a:latin typeface="Arial" pitchFamily="34" charset="0"/>
                <a:cs typeface="Arial" pitchFamily="34" charset="0"/>
              </a:rPr>
              <a:t>Honeybed</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Canna</a:t>
            </a:r>
            <a:r>
              <a:rPr lang="en-US" sz="1000" dirty="0" smtClean="0">
                <a:latin typeface="Arial" pitchFamily="34" charset="0"/>
                <a:cs typeface="Arial" pitchFamily="34" charset="0"/>
              </a:rPr>
              <a:t> Chew</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50" name="직선 연결선 22"/>
          <p:cNvCxnSpPr/>
          <p:nvPr/>
        </p:nvCxnSpPr>
        <p:spPr>
          <a:xfrm>
            <a:off x="6705600" y="3808412"/>
            <a:ext cx="19812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51" name="Text Placeholder 3"/>
          <p:cNvSpPr txBox="1">
            <a:spLocks/>
          </p:cNvSpPr>
          <p:nvPr/>
        </p:nvSpPr>
        <p:spPr>
          <a:xfrm>
            <a:off x="6629400" y="3457575"/>
            <a:ext cx="1600200" cy="457200"/>
          </a:xfrm>
          <a:prstGeom prst="rect">
            <a:avLst/>
          </a:prstGeom>
        </p:spPr>
        <p:txBody>
          <a:bodyPr>
            <a:noAutofit/>
          </a:bodyPr>
          <a:lstStyle/>
          <a:p>
            <a:pPr lvl="0">
              <a:spcBef>
                <a:spcPct val="20000"/>
              </a:spcBef>
            </a:pPr>
            <a:r>
              <a:rPr kumimoji="0" lang="en-US" sz="2000" b="1" i="0" u="none" strike="noStrike" kern="0" cap="none" spc="0" normalizeH="0" baseline="0" noProof="0" dirty="0" smtClean="0">
                <a:ln>
                  <a:noFill/>
                </a:ln>
                <a:solidFill>
                  <a:schemeClr val="bg1">
                    <a:lumMod val="50000"/>
                  </a:schemeClr>
                </a:solidFill>
                <a:effectLst/>
                <a:uLnTx/>
                <a:uFillTx/>
                <a:latin typeface="Times New Roman" pitchFamily="18" charset="0"/>
                <a:cs typeface="Times New Roman" pitchFamily="18" charset="0"/>
              </a:rPr>
              <a:t>12</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26" name="Rectangle 25"/>
          <p:cNvSpPr/>
          <p:nvPr/>
        </p:nvSpPr>
        <p:spPr>
          <a:xfrm>
            <a:off x="2286000" y="914400"/>
            <a:ext cx="1981200" cy="21336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1" name="Picture 3" descr="\\psf\Home\Desktop\jimihendrixproject_\pic product\Jimi's Edibles\Jungle Popcorn.jpg"/>
          <p:cNvPicPr>
            <a:picLocks noChangeAspect="1" noChangeArrowheads="1"/>
          </p:cNvPicPr>
          <p:nvPr/>
        </p:nvPicPr>
        <p:blipFill>
          <a:blip r:embed="rId4" cstate="print"/>
          <a:srcRect t="6120" b="14314"/>
          <a:stretch>
            <a:fillRect/>
          </a:stretch>
        </p:blipFill>
        <p:spPr bwMode="auto">
          <a:xfrm>
            <a:off x="4648200" y="990600"/>
            <a:ext cx="1676400" cy="1981200"/>
          </a:xfrm>
          <a:prstGeom prst="rect">
            <a:avLst/>
          </a:prstGeom>
          <a:noFill/>
        </p:spPr>
      </p:pic>
      <p:pic>
        <p:nvPicPr>
          <p:cNvPr id="2052" name="Picture 4" descr="\\psf\Home\Desktop\jimihendrixproject_\pic product\Jimi's Edibles\Purple Haze.jpg"/>
          <p:cNvPicPr>
            <a:picLocks noChangeAspect="1" noChangeArrowheads="1"/>
          </p:cNvPicPr>
          <p:nvPr/>
        </p:nvPicPr>
        <p:blipFill>
          <a:blip r:embed="rId5" cstate="print"/>
          <a:srcRect t="6409" b="1305"/>
          <a:stretch>
            <a:fillRect/>
          </a:stretch>
        </p:blipFill>
        <p:spPr bwMode="auto">
          <a:xfrm>
            <a:off x="6886575" y="990600"/>
            <a:ext cx="1620012" cy="2057400"/>
          </a:xfrm>
          <a:prstGeom prst="rect">
            <a:avLst/>
          </a:prstGeom>
          <a:noFill/>
        </p:spPr>
      </p:pic>
      <p:pic>
        <p:nvPicPr>
          <p:cNvPr id="2053" name="Picture 5" descr="\\psf\Home\Desktop\jimihendrixproject_\pic product\Jimi's Edibles\Midnight Tincture.jpg"/>
          <p:cNvPicPr>
            <a:picLocks noChangeAspect="1" noChangeArrowheads="1"/>
          </p:cNvPicPr>
          <p:nvPr/>
        </p:nvPicPr>
        <p:blipFill>
          <a:blip r:embed="rId6" cstate="print"/>
          <a:srcRect t="3704" b="3704"/>
          <a:stretch>
            <a:fillRect/>
          </a:stretch>
        </p:blipFill>
        <p:spPr bwMode="auto">
          <a:xfrm>
            <a:off x="2571750" y="4191000"/>
            <a:ext cx="1413186" cy="2057400"/>
          </a:xfrm>
          <a:prstGeom prst="rect">
            <a:avLst/>
          </a:prstGeom>
          <a:noFill/>
        </p:spPr>
      </p:pic>
      <p:pic>
        <p:nvPicPr>
          <p:cNvPr id="2054" name="Picture 6" descr="\\psf\Home\Desktop\jimihendrixproject_\pic product\Jimi's Edibles\Astro Man Jelly Spread.jpg"/>
          <p:cNvPicPr>
            <a:picLocks noChangeAspect="1" noChangeArrowheads="1"/>
          </p:cNvPicPr>
          <p:nvPr/>
        </p:nvPicPr>
        <p:blipFill>
          <a:blip r:embed="rId7" cstate="print"/>
          <a:srcRect/>
          <a:stretch>
            <a:fillRect/>
          </a:stretch>
        </p:blipFill>
        <p:spPr bwMode="auto">
          <a:xfrm>
            <a:off x="4535774" y="4229100"/>
            <a:ext cx="1912651" cy="1905000"/>
          </a:xfrm>
          <a:prstGeom prst="rect">
            <a:avLst/>
          </a:prstGeom>
          <a:noFill/>
        </p:spPr>
      </p:pic>
      <p:pic>
        <p:nvPicPr>
          <p:cNvPr id="2055" name="Picture 7" descr="\\psf\Home\Desktop\jimihendrixproject_\pic product\Jimi's Edibles\Honeybed Canna Chew.jpg"/>
          <p:cNvPicPr>
            <a:picLocks noChangeAspect="1" noChangeArrowheads="1"/>
          </p:cNvPicPr>
          <p:nvPr/>
        </p:nvPicPr>
        <p:blipFill>
          <a:blip r:embed="rId8" cstate="print"/>
          <a:srcRect/>
          <a:stretch>
            <a:fillRect/>
          </a:stretch>
        </p:blipFill>
        <p:spPr bwMode="auto">
          <a:xfrm>
            <a:off x="6782464" y="4343400"/>
            <a:ext cx="1828136" cy="16764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psf\Home\Desktop\jimihendrixproject_\pic product\Jimi's Edibles\Cannabis Cookies.jpg"/>
          <p:cNvPicPr>
            <a:picLocks noChangeAspect="1" noChangeArrowheads="1"/>
          </p:cNvPicPr>
          <p:nvPr/>
        </p:nvPicPr>
        <p:blipFill>
          <a:blip r:embed="rId2"/>
          <a:srcRect l="9105" r="31714"/>
          <a:stretch>
            <a:fillRect/>
          </a:stretch>
        </p:blipFill>
        <p:spPr bwMode="auto">
          <a:xfrm>
            <a:off x="6705600" y="4114800"/>
            <a:ext cx="1981200" cy="2133600"/>
          </a:xfrm>
          <a:prstGeom prst="rect">
            <a:avLst/>
          </a:prstGeom>
          <a:noFill/>
        </p:spPr>
      </p:pic>
      <p:sp>
        <p:nvSpPr>
          <p:cNvPr id="11" name="Footer Placeholder 10"/>
          <p:cNvSpPr>
            <a:spLocks noGrp="1"/>
          </p:cNvSpPr>
          <p:nvPr>
            <p:ph type="ftr" sz="quarter" idx="11"/>
          </p:nvPr>
        </p:nvSpPr>
        <p:spPr/>
        <p:txBody>
          <a:bodyPr/>
          <a:lstStyle/>
          <a:p>
            <a:r>
              <a:rPr lang="en-US" smtClean="0"/>
              <a:t>California Green Cultivation.LLC</a:t>
            </a:r>
            <a:endParaRPr lang="en-US" dirty="0"/>
          </a:p>
        </p:txBody>
      </p:sp>
      <p:sp>
        <p:nvSpPr>
          <p:cNvPr id="10" name="Slide Number Placeholder 9"/>
          <p:cNvSpPr>
            <a:spLocks noGrp="1"/>
          </p:cNvSpPr>
          <p:nvPr>
            <p:ph type="sldNum" sz="quarter" idx="12"/>
          </p:nvPr>
        </p:nvSpPr>
        <p:spPr/>
        <p:txBody>
          <a:bodyPr/>
          <a:lstStyle/>
          <a:p>
            <a:fld id="{F55C50A9-44CF-4968-B481-C4C34B62CCCD}" type="slidenum">
              <a:rPr lang="en-US" smtClean="0"/>
              <a:pPr/>
              <a:t>29</a:t>
            </a:fld>
            <a:endParaRPr lang="en-US" dirty="0"/>
          </a:p>
        </p:txBody>
      </p:sp>
      <p:sp>
        <p:nvSpPr>
          <p:cNvPr id="14" name="Text Placeholder 13"/>
          <p:cNvSpPr>
            <a:spLocks noGrp="1"/>
          </p:cNvSpPr>
          <p:nvPr>
            <p:ph type="body" sz="quarter" idx="13"/>
          </p:nvPr>
        </p:nvSpPr>
        <p:spPr>
          <a:xfrm>
            <a:off x="381000" y="4572000"/>
            <a:ext cx="1981200" cy="1066800"/>
          </a:xfrm>
        </p:spPr>
        <p:txBody>
          <a:bodyPr>
            <a:normAutofit/>
          </a:bodyPr>
          <a:lstStyle/>
          <a:p>
            <a:r>
              <a:rPr lang="en-US" sz="1800" b="1" kern="0" spc="0" dirty="0" err="1" smtClean="0">
                <a:solidFill>
                  <a:schemeClr val="tx1"/>
                </a:solidFill>
                <a:latin typeface="Arial" pitchFamily="34" charset="0"/>
                <a:cs typeface="Arial" pitchFamily="34" charset="0"/>
              </a:rPr>
              <a:t>Jimi's</a:t>
            </a:r>
            <a:r>
              <a:rPr lang="en-US" sz="1800" b="1" kern="0" spc="0" dirty="0" smtClean="0">
                <a:solidFill>
                  <a:schemeClr val="tx1"/>
                </a:solidFill>
                <a:latin typeface="Arial" pitchFamily="34" charset="0"/>
                <a:cs typeface="Arial" pitchFamily="34" charset="0"/>
              </a:rPr>
              <a:t> Edibles</a:t>
            </a:r>
            <a:endParaRPr lang="en-US" sz="1800" b="1" kern="0" spc="0" dirty="0">
              <a:solidFill>
                <a:schemeClr val="tx1"/>
              </a:solidFill>
              <a:latin typeface="Arial" pitchFamily="34" charset="0"/>
              <a:cs typeface="Arial" pitchFamily="34" charset="0"/>
            </a:endParaRPr>
          </a:p>
        </p:txBody>
      </p:sp>
      <p:sp>
        <p:nvSpPr>
          <p:cNvPr id="12" name="Title 11"/>
          <p:cNvSpPr>
            <a:spLocks noGrp="1"/>
          </p:cNvSpPr>
          <p:nvPr>
            <p:ph type="title"/>
          </p:nvPr>
        </p:nvSpPr>
        <p:spPr>
          <a:xfrm>
            <a:off x="360000" y="396001"/>
            <a:ext cx="3373800" cy="2194799"/>
          </a:xfrm>
        </p:spPr>
        <p:txBody>
          <a:bodyPr>
            <a:normAutofit/>
          </a:bodyPr>
          <a:lstStyle/>
          <a:p>
            <a:pPr>
              <a:lnSpc>
                <a:spcPct val="80000"/>
              </a:lnSpc>
            </a:pPr>
            <a:r>
              <a:rPr lang="en-US" sz="3200" b="1" spc="0" dirty="0" smtClean="0">
                <a:solidFill>
                  <a:srgbClr val="008000"/>
                </a:solidFill>
                <a:latin typeface="Times New Roman" pitchFamily="18" charset="0"/>
                <a:cs typeface="Times New Roman" pitchFamily="18" charset="0"/>
              </a:rPr>
              <a:t>Purple</a:t>
            </a:r>
            <a:br>
              <a:rPr lang="en-US" sz="3200" b="1" spc="0" dirty="0" smtClean="0">
                <a:solidFill>
                  <a:srgbClr val="008000"/>
                </a:solidFill>
                <a:latin typeface="Times New Roman" pitchFamily="18" charset="0"/>
                <a:cs typeface="Times New Roman" pitchFamily="18" charset="0"/>
              </a:rPr>
            </a:br>
            <a:r>
              <a:rPr lang="en-US" sz="3200" b="1" spc="0" dirty="0" smtClean="0">
                <a:solidFill>
                  <a:srgbClr val="008000"/>
                </a:solidFill>
                <a:latin typeface="Times New Roman" pitchFamily="18" charset="0"/>
                <a:cs typeface="Times New Roman" pitchFamily="18" charset="0"/>
              </a:rPr>
              <a:t>Haze</a:t>
            </a:r>
            <a:br>
              <a:rPr lang="en-US" sz="3200" b="1" spc="0" dirty="0" smtClean="0">
                <a:solidFill>
                  <a:srgbClr val="008000"/>
                </a:solidFill>
                <a:latin typeface="Times New Roman" pitchFamily="18" charset="0"/>
                <a:cs typeface="Times New Roman" pitchFamily="18" charset="0"/>
              </a:rPr>
            </a:br>
            <a:r>
              <a:rPr lang="en-US" sz="3200" b="1" spc="0" dirty="0" smtClean="0">
                <a:solidFill>
                  <a:srgbClr val="008000"/>
                </a:solidFill>
                <a:latin typeface="Times New Roman" pitchFamily="18" charset="0"/>
                <a:cs typeface="Times New Roman" pitchFamily="18" charset="0"/>
              </a:rPr>
              <a:t>Products</a:t>
            </a:r>
            <a:endParaRPr lang="en-US" sz="3200" spc="0" dirty="0">
              <a:solidFill>
                <a:srgbClr val="008000"/>
              </a:solidFill>
              <a:latin typeface="Times New Roman" pitchFamily="18" charset="0"/>
              <a:cs typeface="Times New Roman" pitchFamily="18" charset="0"/>
            </a:endParaRPr>
          </a:p>
        </p:txBody>
      </p:sp>
      <p:pic>
        <p:nvPicPr>
          <p:cNvPr id="15" name="그림 15" descr="arrow.png"/>
          <p:cNvPicPr>
            <a:picLocks noChangeAspect="1"/>
          </p:cNvPicPr>
          <p:nvPr/>
        </p:nvPicPr>
        <p:blipFill>
          <a:blip r:embed="rId3" cstate="print"/>
          <a:stretch>
            <a:fillRect/>
          </a:stretch>
        </p:blipFill>
        <p:spPr>
          <a:xfrm>
            <a:off x="381001" y="4248795"/>
            <a:ext cx="838200" cy="516890"/>
          </a:xfrm>
          <a:prstGeom prst="rect">
            <a:avLst/>
          </a:prstGeom>
        </p:spPr>
      </p:pic>
      <p:sp>
        <p:nvSpPr>
          <p:cNvPr id="27" name="Rectangle 26"/>
          <p:cNvSpPr/>
          <p:nvPr/>
        </p:nvSpPr>
        <p:spPr>
          <a:xfrm>
            <a:off x="4495800" y="914400"/>
            <a:ext cx="1981200" cy="21336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6705600" y="914400"/>
            <a:ext cx="1981200" cy="21336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2286000" y="4114800"/>
            <a:ext cx="1981200" cy="21336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4495800" y="4114800"/>
            <a:ext cx="1981200" cy="21336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6705600" y="4114800"/>
            <a:ext cx="1981200" cy="21336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3"/>
          <p:cNvSpPr txBox="1">
            <a:spLocks/>
          </p:cNvSpPr>
          <p:nvPr/>
        </p:nvSpPr>
        <p:spPr>
          <a:xfrm>
            <a:off x="2209800" y="609600"/>
            <a:ext cx="2057400" cy="457200"/>
          </a:xfrm>
          <a:prstGeom prst="rect">
            <a:avLst/>
          </a:prstGeom>
        </p:spPr>
        <p:txBody>
          <a:bodyPr>
            <a:noAutofit/>
          </a:bodyPr>
          <a:lstStyle/>
          <a:p>
            <a:pPr lvl="0">
              <a:spcBef>
                <a:spcPct val="20000"/>
              </a:spcBef>
            </a:pPr>
            <a:r>
              <a:rPr lang="en-US" sz="1000" dirty="0" smtClean="0">
                <a:latin typeface="Arial" pitchFamily="34" charset="0"/>
                <a:cs typeface="Arial" pitchFamily="34" charset="0"/>
              </a:rPr>
              <a:t>Golden Rose Peanut Butter</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34" name="직선 연결선 22"/>
          <p:cNvCxnSpPr/>
          <p:nvPr/>
        </p:nvCxnSpPr>
        <p:spPr>
          <a:xfrm>
            <a:off x="2286000" y="608012"/>
            <a:ext cx="19812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36" name="Text Placeholder 3"/>
          <p:cNvSpPr txBox="1">
            <a:spLocks/>
          </p:cNvSpPr>
          <p:nvPr/>
        </p:nvSpPr>
        <p:spPr>
          <a:xfrm>
            <a:off x="2209800" y="257175"/>
            <a:ext cx="1600200" cy="457200"/>
          </a:xfrm>
          <a:prstGeom prst="rect">
            <a:avLst/>
          </a:prstGeom>
        </p:spPr>
        <p:txBody>
          <a:bodyPr>
            <a:noAutofit/>
          </a:bodyPr>
          <a:lstStyle/>
          <a:p>
            <a:pPr lvl="0">
              <a:spcBef>
                <a:spcPct val="20000"/>
              </a:spcBef>
            </a:pPr>
            <a:r>
              <a:rPr kumimoji="0" lang="en-US" sz="2000" b="1" i="0" u="none" strike="noStrike" kern="0" cap="none" spc="0" normalizeH="0" baseline="0" noProof="0" dirty="0" smtClean="0">
                <a:ln>
                  <a:noFill/>
                </a:ln>
                <a:solidFill>
                  <a:schemeClr val="bg1">
                    <a:lumMod val="50000"/>
                  </a:schemeClr>
                </a:solidFill>
                <a:effectLst/>
                <a:uLnTx/>
                <a:uFillTx/>
                <a:latin typeface="Times New Roman" pitchFamily="18" charset="0"/>
                <a:cs typeface="Times New Roman" pitchFamily="18" charset="0"/>
              </a:rPr>
              <a:t>13</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37" name="Text Placeholder 3"/>
          <p:cNvSpPr txBox="1">
            <a:spLocks/>
          </p:cNvSpPr>
          <p:nvPr/>
        </p:nvSpPr>
        <p:spPr>
          <a:xfrm>
            <a:off x="4419600" y="609600"/>
            <a:ext cx="2057400" cy="457200"/>
          </a:xfrm>
          <a:prstGeom prst="rect">
            <a:avLst/>
          </a:prstGeom>
        </p:spPr>
        <p:txBody>
          <a:bodyPr>
            <a:noAutofit/>
          </a:bodyPr>
          <a:lstStyle/>
          <a:p>
            <a:pPr lvl="0">
              <a:spcBef>
                <a:spcPct val="20000"/>
              </a:spcBef>
            </a:pPr>
            <a:r>
              <a:rPr lang="en-US" sz="1000" dirty="0" smtClean="0">
                <a:latin typeface="Arial" pitchFamily="34" charset="0"/>
                <a:cs typeface="Arial" pitchFamily="34" charset="0"/>
              </a:rPr>
              <a:t>New Rising Sun Breakfast Bar</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38" name="직선 연결선 22"/>
          <p:cNvCxnSpPr/>
          <p:nvPr/>
        </p:nvCxnSpPr>
        <p:spPr>
          <a:xfrm>
            <a:off x="4495800" y="608012"/>
            <a:ext cx="19812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39" name="Text Placeholder 3"/>
          <p:cNvSpPr txBox="1">
            <a:spLocks/>
          </p:cNvSpPr>
          <p:nvPr/>
        </p:nvSpPr>
        <p:spPr>
          <a:xfrm>
            <a:off x="4419600" y="257175"/>
            <a:ext cx="1600200" cy="457200"/>
          </a:xfrm>
          <a:prstGeom prst="rect">
            <a:avLst/>
          </a:prstGeom>
        </p:spPr>
        <p:txBody>
          <a:bodyPr>
            <a:noAutofit/>
          </a:bodyPr>
          <a:lstStyle/>
          <a:p>
            <a:pPr lvl="0">
              <a:spcBef>
                <a:spcPct val="20000"/>
              </a:spcBef>
            </a:pPr>
            <a:r>
              <a:rPr kumimoji="0" lang="en-US" sz="2000" b="1" i="0" u="none" strike="noStrike" kern="0" cap="none" spc="0" normalizeH="0" baseline="0" noProof="0" dirty="0" smtClean="0">
                <a:ln>
                  <a:noFill/>
                </a:ln>
                <a:solidFill>
                  <a:schemeClr val="bg1">
                    <a:lumMod val="50000"/>
                  </a:schemeClr>
                </a:solidFill>
                <a:effectLst/>
                <a:uLnTx/>
                <a:uFillTx/>
                <a:latin typeface="Times New Roman" pitchFamily="18" charset="0"/>
                <a:cs typeface="Times New Roman" pitchFamily="18" charset="0"/>
              </a:rPr>
              <a:t>14</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40" name="Text Placeholder 3"/>
          <p:cNvSpPr txBox="1">
            <a:spLocks/>
          </p:cNvSpPr>
          <p:nvPr/>
        </p:nvSpPr>
        <p:spPr>
          <a:xfrm>
            <a:off x="6629400" y="609600"/>
            <a:ext cx="2133600" cy="457200"/>
          </a:xfrm>
          <a:prstGeom prst="rect">
            <a:avLst/>
          </a:prstGeom>
        </p:spPr>
        <p:txBody>
          <a:bodyPr>
            <a:noAutofit/>
          </a:bodyPr>
          <a:lstStyle/>
          <a:p>
            <a:pPr lvl="0">
              <a:spcBef>
                <a:spcPct val="20000"/>
              </a:spcBef>
            </a:pPr>
            <a:r>
              <a:rPr lang="en-US" sz="1000" dirty="0" err="1" smtClean="0">
                <a:latin typeface="Arial" pitchFamily="34" charset="0"/>
                <a:cs typeface="Arial" pitchFamily="34" charset="0"/>
              </a:rPr>
              <a:t>Canna</a:t>
            </a:r>
            <a:r>
              <a:rPr lang="en-US" sz="1000" dirty="0" smtClean="0">
                <a:latin typeface="Arial" pitchFamily="34" charset="0"/>
                <a:cs typeface="Arial" pitchFamily="34" charset="0"/>
              </a:rPr>
              <a:t>-Bar Chocolate</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41" name="직선 연결선 22"/>
          <p:cNvCxnSpPr/>
          <p:nvPr/>
        </p:nvCxnSpPr>
        <p:spPr>
          <a:xfrm>
            <a:off x="6705600" y="608012"/>
            <a:ext cx="19812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42" name="Text Placeholder 3"/>
          <p:cNvSpPr txBox="1">
            <a:spLocks/>
          </p:cNvSpPr>
          <p:nvPr/>
        </p:nvSpPr>
        <p:spPr>
          <a:xfrm>
            <a:off x="6629400" y="257175"/>
            <a:ext cx="1600200" cy="457200"/>
          </a:xfrm>
          <a:prstGeom prst="rect">
            <a:avLst/>
          </a:prstGeom>
        </p:spPr>
        <p:txBody>
          <a:bodyPr>
            <a:noAutofit/>
          </a:bodyPr>
          <a:lstStyle/>
          <a:p>
            <a:pPr lvl="0">
              <a:spcBef>
                <a:spcPct val="20000"/>
              </a:spcBef>
            </a:pPr>
            <a:r>
              <a:rPr kumimoji="0" lang="en-US" sz="2000" b="1" i="0" u="none" strike="noStrike" kern="0" cap="none" spc="0" normalizeH="0" baseline="0" noProof="0" dirty="0" smtClean="0">
                <a:ln>
                  <a:noFill/>
                </a:ln>
                <a:solidFill>
                  <a:schemeClr val="bg1">
                    <a:lumMod val="50000"/>
                  </a:schemeClr>
                </a:solidFill>
                <a:effectLst/>
                <a:uLnTx/>
                <a:uFillTx/>
                <a:latin typeface="Times New Roman" pitchFamily="18" charset="0"/>
                <a:cs typeface="Times New Roman" pitchFamily="18" charset="0"/>
              </a:rPr>
              <a:t>15</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43" name="Text Placeholder 3"/>
          <p:cNvSpPr txBox="1">
            <a:spLocks/>
          </p:cNvSpPr>
          <p:nvPr/>
        </p:nvSpPr>
        <p:spPr>
          <a:xfrm>
            <a:off x="2209800" y="3810000"/>
            <a:ext cx="2057400" cy="457200"/>
          </a:xfrm>
          <a:prstGeom prst="rect">
            <a:avLst/>
          </a:prstGeom>
        </p:spPr>
        <p:txBody>
          <a:bodyPr>
            <a:noAutofit/>
          </a:bodyPr>
          <a:lstStyle/>
          <a:p>
            <a:pPr lvl="0">
              <a:spcBef>
                <a:spcPct val="20000"/>
              </a:spcBef>
            </a:pPr>
            <a:r>
              <a:rPr lang="en-US" sz="1000" dirty="0" smtClean="0">
                <a:latin typeface="Arial" pitchFamily="34" charset="0"/>
                <a:cs typeface="Arial" pitchFamily="34" charset="0"/>
              </a:rPr>
              <a:t>Whammy Bars</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44" name="직선 연결선 22"/>
          <p:cNvCxnSpPr/>
          <p:nvPr/>
        </p:nvCxnSpPr>
        <p:spPr>
          <a:xfrm>
            <a:off x="2286000" y="3808412"/>
            <a:ext cx="19812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45" name="Text Placeholder 3"/>
          <p:cNvSpPr txBox="1">
            <a:spLocks/>
          </p:cNvSpPr>
          <p:nvPr/>
        </p:nvSpPr>
        <p:spPr>
          <a:xfrm>
            <a:off x="2209800" y="3457575"/>
            <a:ext cx="1600200" cy="457200"/>
          </a:xfrm>
          <a:prstGeom prst="rect">
            <a:avLst/>
          </a:prstGeom>
        </p:spPr>
        <p:txBody>
          <a:bodyPr>
            <a:noAutofit/>
          </a:bodyPr>
          <a:lstStyle/>
          <a:p>
            <a:pPr lvl="0">
              <a:spcBef>
                <a:spcPct val="20000"/>
              </a:spcBef>
            </a:pPr>
            <a:r>
              <a:rPr lang="en-US" sz="2000" b="1" kern="0" dirty="0" smtClean="0">
                <a:solidFill>
                  <a:schemeClr val="bg1">
                    <a:lumMod val="50000"/>
                  </a:schemeClr>
                </a:solidFill>
                <a:latin typeface="Times New Roman" pitchFamily="18" charset="0"/>
                <a:cs typeface="Times New Roman" pitchFamily="18" charset="0"/>
              </a:rPr>
              <a:t>16</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46" name="Text Placeholder 3"/>
          <p:cNvSpPr txBox="1">
            <a:spLocks/>
          </p:cNvSpPr>
          <p:nvPr/>
        </p:nvSpPr>
        <p:spPr>
          <a:xfrm>
            <a:off x="4419600" y="3810000"/>
            <a:ext cx="1905000" cy="457200"/>
          </a:xfrm>
          <a:prstGeom prst="rect">
            <a:avLst/>
          </a:prstGeom>
        </p:spPr>
        <p:txBody>
          <a:bodyPr>
            <a:noAutofit/>
          </a:bodyPr>
          <a:lstStyle/>
          <a:p>
            <a:pPr lvl="0">
              <a:spcBef>
                <a:spcPct val="20000"/>
              </a:spcBef>
            </a:pPr>
            <a:r>
              <a:rPr lang="en-US" sz="1000" dirty="0" smtClean="0">
                <a:latin typeface="Arial" pitchFamily="34" charset="0"/>
                <a:cs typeface="Arial" pitchFamily="34" charset="0"/>
              </a:rPr>
              <a:t>Cherokee Mist beef-jerky</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47" name="직선 연결선 22"/>
          <p:cNvCxnSpPr/>
          <p:nvPr/>
        </p:nvCxnSpPr>
        <p:spPr>
          <a:xfrm>
            <a:off x="4495800" y="3808412"/>
            <a:ext cx="19812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48" name="Text Placeholder 3"/>
          <p:cNvSpPr txBox="1">
            <a:spLocks/>
          </p:cNvSpPr>
          <p:nvPr/>
        </p:nvSpPr>
        <p:spPr>
          <a:xfrm>
            <a:off x="4419600" y="3457575"/>
            <a:ext cx="1600200" cy="457200"/>
          </a:xfrm>
          <a:prstGeom prst="rect">
            <a:avLst/>
          </a:prstGeom>
        </p:spPr>
        <p:txBody>
          <a:bodyPr>
            <a:noAutofit/>
          </a:bodyPr>
          <a:lstStyle/>
          <a:p>
            <a:pPr lvl="0">
              <a:spcBef>
                <a:spcPct val="20000"/>
              </a:spcBef>
            </a:pPr>
            <a:r>
              <a:rPr lang="en-US" sz="2000" b="1" kern="0" dirty="0" smtClean="0">
                <a:solidFill>
                  <a:schemeClr val="bg1">
                    <a:lumMod val="50000"/>
                  </a:schemeClr>
                </a:solidFill>
                <a:latin typeface="Times New Roman" pitchFamily="18" charset="0"/>
                <a:cs typeface="Times New Roman" pitchFamily="18" charset="0"/>
              </a:rPr>
              <a:t>17</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49" name="Text Placeholder 3"/>
          <p:cNvSpPr txBox="1">
            <a:spLocks/>
          </p:cNvSpPr>
          <p:nvPr/>
        </p:nvSpPr>
        <p:spPr>
          <a:xfrm>
            <a:off x="6629400" y="3810000"/>
            <a:ext cx="1600200" cy="457200"/>
          </a:xfrm>
          <a:prstGeom prst="rect">
            <a:avLst/>
          </a:prstGeom>
        </p:spPr>
        <p:txBody>
          <a:bodyPr>
            <a:noAutofit/>
          </a:bodyPr>
          <a:lstStyle/>
          <a:p>
            <a:pPr lvl="0">
              <a:spcBef>
                <a:spcPct val="20000"/>
              </a:spcBef>
            </a:pPr>
            <a:r>
              <a:rPr lang="en-US" sz="1000" dirty="0" smtClean="0">
                <a:latin typeface="Arial" pitchFamily="34" charset="0"/>
                <a:cs typeface="Arial" pitchFamily="34" charset="0"/>
              </a:rPr>
              <a:t>Cannabis Cookies</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50" name="직선 연결선 22"/>
          <p:cNvCxnSpPr/>
          <p:nvPr/>
        </p:nvCxnSpPr>
        <p:spPr>
          <a:xfrm>
            <a:off x="6705600" y="3808412"/>
            <a:ext cx="19812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51" name="Text Placeholder 3"/>
          <p:cNvSpPr txBox="1">
            <a:spLocks/>
          </p:cNvSpPr>
          <p:nvPr/>
        </p:nvSpPr>
        <p:spPr>
          <a:xfrm>
            <a:off x="6629400" y="3457575"/>
            <a:ext cx="1600200" cy="457200"/>
          </a:xfrm>
          <a:prstGeom prst="rect">
            <a:avLst/>
          </a:prstGeom>
        </p:spPr>
        <p:txBody>
          <a:bodyPr>
            <a:noAutofit/>
          </a:bodyPr>
          <a:lstStyle/>
          <a:p>
            <a:pPr lvl="0">
              <a:spcBef>
                <a:spcPct val="20000"/>
              </a:spcBef>
            </a:pPr>
            <a:r>
              <a:rPr lang="en-US" sz="2000" b="1" kern="0" dirty="0" smtClean="0">
                <a:solidFill>
                  <a:schemeClr val="bg1">
                    <a:lumMod val="50000"/>
                  </a:schemeClr>
                </a:solidFill>
                <a:latin typeface="Times New Roman" pitchFamily="18" charset="0"/>
                <a:cs typeface="Times New Roman" pitchFamily="18" charset="0"/>
              </a:rPr>
              <a:t>18</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26" name="Rectangle 25"/>
          <p:cNvSpPr/>
          <p:nvPr/>
        </p:nvSpPr>
        <p:spPr>
          <a:xfrm>
            <a:off x="2286000" y="914400"/>
            <a:ext cx="1981200" cy="2133600"/>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psf\Home\Desktop\jimihendrixproject_\pic product\Jimi's Edibles\Golden Rose Peanut Butter.jpg"/>
          <p:cNvPicPr>
            <a:picLocks noChangeAspect="1" noChangeArrowheads="1"/>
          </p:cNvPicPr>
          <p:nvPr/>
        </p:nvPicPr>
        <p:blipFill>
          <a:blip r:embed="rId4" cstate="print"/>
          <a:srcRect/>
          <a:stretch>
            <a:fillRect/>
          </a:stretch>
        </p:blipFill>
        <p:spPr bwMode="auto">
          <a:xfrm>
            <a:off x="2324100" y="1047750"/>
            <a:ext cx="1912650" cy="1905000"/>
          </a:xfrm>
          <a:prstGeom prst="rect">
            <a:avLst/>
          </a:prstGeom>
          <a:noFill/>
        </p:spPr>
      </p:pic>
      <p:pic>
        <p:nvPicPr>
          <p:cNvPr id="3075" name="Picture 3" descr="\\psf\Home\Desktop\jimihendrixproject_\pic product\Jimi's Edibles\New Rising Sun Breakfast Bar.jpg"/>
          <p:cNvPicPr>
            <a:picLocks noChangeAspect="1" noChangeArrowheads="1"/>
          </p:cNvPicPr>
          <p:nvPr/>
        </p:nvPicPr>
        <p:blipFill>
          <a:blip r:embed="rId5" cstate="print"/>
          <a:srcRect l="3867" r="3333"/>
          <a:stretch>
            <a:fillRect/>
          </a:stretch>
        </p:blipFill>
        <p:spPr bwMode="auto">
          <a:xfrm>
            <a:off x="4572000" y="1524000"/>
            <a:ext cx="1828800" cy="914400"/>
          </a:xfrm>
          <a:prstGeom prst="rect">
            <a:avLst/>
          </a:prstGeom>
          <a:noFill/>
        </p:spPr>
      </p:pic>
      <p:pic>
        <p:nvPicPr>
          <p:cNvPr id="3076" name="Picture 4" descr="\\psf\Home\Desktop\jimihendrixproject_\pic product\Jimi's Edibles\Canna-Bar Chocolate.jpg"/>
          <p:cNvPicPr>
            <a:picLocks noChangeAspect="1" noChangeArrowheads="1"/>
          </p:cNvPicPr>
          <p:nvPr/>
        </p:nvPicPr>
        <p:blipFill>
          <a:blip r:embed="rId6" cstate="print"/>
          <a:srcRect/>
          <a:stretch>
            <a:fillRect/>
          </a:stretch>
        </p:blipFill>
        <p:spPr bwMode="auto">
          <a:xfrm>
            <a:off x="6753225" y="1524000"/>
            <a:ext cx="1885438" cy="914400"/>
          </a:xfrm>
          <a:prstGeom prst="rect">
            <a:avLst/>
          </a:prstGeom>
          <a:noFill/>
        </p:spPr>
      </p:pic>
      <p:pic>
        <p:nvPicPr>
          <p:cNvPr id="3077" name="Picture 5" descr="\\psf\Home\Desktop\jimihendrixproject_\pic product\Jimi's Edibles\Whammy Bars.jpg"/>
          <p:cNvPicPr>
            <a:picLocks noChangeAspect="1" noChangeArrowheads="1"/>
          </p:cNvPicPr>
          <p:nvPr/>
        </p:nvPicPr>
        <p:blipFill>
          <a:blip r:embed="rId7" cstate="print"/>
          <a:srcRect r="6000"/>
          <a:stretch>
            <a:fillRect/>
          </a:stretch>
        </p:blipFill>
        <p:spPr bwMode="auto">
          <a:xfrm>
            <a:off x="2333624" y="4419600"/>
            <a:ext cx="1880235" cy="1600200"/>
          </a:xfrm>
          <a:prstGeom prst="rect">
            <a:avLst/>
          </a:prstGeom>
          <a:noFill/>
        </p:spPr>
      </p:pic>
      <p:pic>
        <p:nvPicPr>
          <p:cNvPr id="3078" name="Picture 6" descr="\\psf\Home\Desktop\jimihendrixproject_\pic product\Jimi's Edibles\Cherokee Mistbeef-jerky.jpg"/>
          <p:cNvPicPr>
            <a:picLocks noChangeAspect="1" noChangeArrowheads="1"/>
          </p:cNvPicPr>
          <p:nvPr/>
        </p:nvPicPr>
        <p:blipFill>
          <a:blip r:embed="rId8" cstate="print"/>
          <a:srcRect/>
          <a:stretch>
            <a:fillRect/>
          </a:stretch>
        </p:blipFill>
        <p:spPr bwMode="auto">
          <a:xfrm>
            <a:off x="4638675" y="4295775"/>
            <a:ext cx="1676104" cy="1776412"/>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531734"/>
            <a:ext cx="4384492" cy="3202066"/>
          </a:xfrm>
        </p:spPr>
        <p:txBody>
          <a:bodyPr>
            <a:normAutofit/>
          </a:bodyPr>
          <a:lstStyle/>
          <a:p>
            <a:pPr>
              <a:lnSpc>
                <a:spcPct val="100000"/>
              </a:lnSpc>
            </a:pPr>
            <a:r>
              <a:rPr lang="en-US" sz="3500" b="1" kern="0" spc="0" dirty="0" smtClean="0">
                <a:latin typeface="Arial" pitchFamily="34" charset="0"/>
                <a:cs typeface="Arial" pitchFamily="34" charset="0"/>
              </a:rPr>
              <a:t>PROJECT OVERVIEW</a:t>
            </a:r>
            <a:endParaRPr lang="en-US" sz="3500" kern="0" spc="0" dirty="0">
              <a:latin typeface="Arial" pitchFamily="34" charset="0"/>
              <a:cs typeface="Arial" pitchFamily="34" charset="0"/>
            </a:endParaRPr>
          </a:p>
        </p:txBody>
      </p:sp>
      <p:sp>
        <p:nvSpPr>
          <p:cNvPr id="4" name="Text Placeholder 3"/>
          <p:cNvSpPr>
            <a:spLocks noGrp="1"/>
          </p:cNvSpPr>
          <p:nvPr>
            <p:ph type="body" sz="quarter" idx="10"/>
          </p:nvPr>
        </p:nvSpPr>
        <p:spPr>
          <a:xfrm>
            <a:off x="2743200" y="2075696"/>
            <a:ext cx="5943600" cy="3712464"/>
          </a:xfrm>
        </p:spPr>
        <p:txBody>
          <a:bodyPr>
            <a:noAutofit/>
          </a:bodyPr>
          <a:lstStyle/>
          <a:p>
            <a:pPr marL="0" indent="0" algn="just" eaLnBrk="0">
              <a:lnSpc>
                <a:spcPct val="120000"/>
              </a:lnSpc>
            </a:pPr>
            <a:r>
              <a:rPr lang="en-US" sz="1000" spc="0" dirty="0" smtClean="0">
                <a:latin typeface="Arial" pitchFamily="34" charset="0"/>
                <a:cs typeface="Arial" pitchFamily="34" charset="0"/>
              </a:rPr>
              <a:t>California Green Cultivation, LLC (CGC), is owned and operated by Robert </a:t>
            </a:r>
            <a:r>
              <a:rPr lang="en-US" sz="1000" spc="0" dirty="0" err="1" smtClean="0">
                <a:latin typeface="Arial" pitchFamily="34" charset="0"/>
                <a:cs typeface="Arial" pitchFamily="34" charset="0"/>
              </a:rPr>
              <a:t>Pinchuck</a:t>
            </a:r>
            <a:r>
              <a:rPr lang="en-US" sz="1000" spc="0" dirty="0" smtClean="0">
                <a:latin typeface="Arial" pitchFamily="34" charset="0"/>
                <a:cs typeface="Arial" pitchFamily="34" charset="0"/>
              </a:rPr>
              <a:t> who also serves as President/CEO of Colorado Product Services, Rifle, Colorado (CPS). Robert </a:t>
            </a:r>
            <a:r>
              <a:rPr lang="en-US" sz="1000" spc="0" dirty="0" err="1" smtClean="0">
                <a:latin typeface="Arial" pitchFamily="34" charset="0"/>
                <a:cs typeface="Arial" pitchFamily="34" charset="0"/>
              </a:rPr>
              <a:t>Bult</a:t>
            </a:r>
            <a:r>
              <a:rPr lang="en-US" sz="1000" spc="0" dirty="0" smtClean="0">
                <a:latin typeface="Arial" pitchFamily="34" charset="0"/>
                <a:cs typeface="Arial" pitchFamily="34" charset="0"/>
              </a:rPr>
              <a:t> CPS from the grown up  He handles all licensing of medical </a:t>
            </a:r>
            <a:r>
              <a:rPr lang="en-US" sz="1000" spc="0" dirty="0" err="1" smtClean="0">
                <a:latin typeface="Arial" pitchFamily="34" charset="0"/>
                <a:cs typeface="Arial" pitchFamily="34" charset="0"/>
              </a:rPr>
              <a:t>marĳuana</a:t>
            </a:r>
            <a:r>
              <a:rPr lang="en-US" sz="1000" spc="0" dirty="0" smtClean="0">
                <a:latin typeface="Arial" pitchFamily="34" charset="0"/>
                <a:cs typeface="Arial" pitchFamily="34" charset="0"/>
              </a:rPr>
              <a:t> products for the Jimi Hendrix brand know as Purple Haze Properties. California Green Cultivation, LLC is also preparing for approval election of California Recreation Sales License. Mr. Robert </a:t>
            </a:r>
            <a:r>
              <a:rPr lang="en-US" sz="1000" spc="0" dirty="0" err="1" smtClean="0">
                <a:latin typeface="Arial" pitchFamily="34" charset="0"/>
                <a:cs typeface="Arial" pitchFamily="34" charset="0"/>
              </a:rPr>
              <a:t>Pinchuck’s</a:t>
            </a:r>
            <a:r>
              <a:rPr lang="en-US" sz="1000" spc="0" dirty="0" smtClean="0">
                <a:latin typeface="Arial" pitchFamily="34" charset="0"/>
                <a:cs typeface="Arial" pitchFamily="34" charset="0"/>
              </a:rPr>
              <a:t> legal counsels and business contacts helped insure his Cannabis shop, Doctor’s Garden was the first to open in the Rocky Mountain</a:t>
            </a:r>
            <a:r>
              <a:rPr lang="en-US" sz="1000" dirty="0">
                <a:cs typeface="Arial" pitchFamily="34" charset="0"/>
              </a:rPr>
              <a:t>s</a:t>
            </a:r>
            <a:r>
              <a:rPr lang="en-US" sz="1000" spc="0" dirty="0" smtClean="0">
                <a:latin typeface="Arial" pitchFamily="34" charset="0"/>
                <a:cs typeface="Arial" pitchFamily="34" charset="0"/>
              </a:rPr>
              <a:t>. California Green Cultivation, LLC is an exclusive California licensee to sell cannabis based products in the category of edibles, medicine, and certain other products with all the </a:t>
            </a:r>
            <a:r>
              <a:rPr lang="en-US" sz="1000" spc="0" dirty="0" err="1" smtClean="0">
                <a:latin typeface="Arial" pitchFamily="34" charset="0"/>
                <a:cs typeface="Arial" pitchFamily="34" charset="0"/>
              </a:rPr>
              <a:t>Jimi</a:t>
            </a:r>
            <a:r>
              <a:rPr lang="en-US" sz="1000" spc="0" dirty="0" smtClean="0">
                <a:latin typeface="Arial" pitchFamily="34" charset="0"/>
                <a:cs typeface="Arial" pitchFamily="34" charset="0"/>
              </a:rPr>
              <a:t> Hendrix Works.  California Green Cultivation, LLC has the rights to use of all the </a:t>
            </a:r>
            <a:r>
              <a:rPr lang="en-US" sz="1000" spc="0" dirty="0" err="1" smtClean="0">
                <a:latin typeface="Arial" pitchFamily="34" charset="0"/>
                <a:cs typeface="Arial" pitchFamily="34" charset="0"/>
              </a:rPr>
              <a:t>Jimi</a:t>
            </a:r>
            <a:r>
              <a:rPr lang="en-US" sz="1000" spc="0" dirty="0" smtClean="0">
                <a:latin typeface="Arial" pitchFamily="34" charset="0"/>
                <a:cs typeface="Arial" pitchFamily="34" charset="0"/>
              </a:rPr>
              <a:t> Hendrix Works to promote and sell cannabis products that include photographic, and/or pictorial images, designs and/or artwork depicting </a:t>
            </a:r>
            <a:r>
              <a:rPr lang="en-US" sz="1000" spc="0" dirty="0" err="1" smtClean="0">
                <a:latin typeface="Arial" pitchFamily="34" charset="0"/>
                <a:cs typeface="Arial" pitchFamily="34" charset="0"/>
              </a:rPr>
              <a:t>Jimi</a:t>
            </a:r>
            <a:r>
              <a:rPr lang="en-US" sz="1000" spc="0" dirty="0" smtClean="0">
                <a:latin typeface="Arial" pitchFamily="34" charset="0"/>
                <a:cs typeface="Arial" pitchFamily="34" charset="0"/>
              </a:rPr>
              <a:t> Hendrix, and including use of the names “</a:t>
            </a:r>
            <a:r>
              <a:rPr lang="en-US" sz="1000" spc="0" dirty="0" err="1" smtClean="0">
                <a:latin typeface="Arial" pitchFamily="34" charset="0"/>
                <a:cs typeface="Arial" pitchFamily="34" charset="0"/>
              </a:rPr>
              <a:t>Jimi</a:t>
            </a:r>
            <a:r>
              <a:rPr lang="en-US" sz="1000" spc="0" dirty="0" smtClean="0">
                <a:latin typeface="Arial" pitchFamily="34" charset="0"/>
                <a:cs typeface="Arial" pitchFamily="34" charset="0"/>
              </a:rPr>
              <a:t>”, e.g. “</a:t>
            </a:r>
            <a:r>
              <a:rPr lang="en-US" sz="1000" spc="0" dirty="0" err="1" smtClean="0">
                <a:latin typeface="Arial" pitchFamily="34" charset="0"/>
                <a:cs typeface="Arial" pitchFamily="34" charset="0"/>
              </a:rPr>
              <a:t>Jimi’s</a:t>
            </a:r>
            <a:r>
              <a:rPr lang="en-US" sz="1000" spc="0" dirty="0" smtClean="0">
                <a:latin typeface="Arial" pitchFamily="34" charset="0"/>
                <a:cs typeface="Arial" pitchFamily="34" charset="0"/>
              </a:rPr>
              <a:t> Cannabis Collection”, and </a:t>
            </a:r>
            <a:r>
              <a:rPr lang="en-US" sz="1000" spc="0" dirty="0" err="1" smtClean="0">
                <a:latin typeface="Arial" pitchFamily="34" charset="0"/>
                <a:cs typeface="Arial" pitchFamily="34" charset="0"/>
              </a:rPr>
              <a:t>Jimi</a:t>
            </a:r>
            <a:r>
              <a:rPr lang="en-US" sz="1000" spc="0" dirty="0" smtClean="0">
                <a:latin typeface="Arial" pitchFamily="34" charset="0"/>
                <a:cs typeface="Arial" pitchFamily="34" charset="0"/>
              </a:rPr>
              <a:t> Hendrix song titles. </a:t>
            </a:r>
          </a:p>
          <a:p>
            <a:pPr marL="0" indent="0" algn="just" eaLnBrk="0">
              <a:lnSpc>
                <a:spcPct val="120000"/>
              </a:lnSpc>
            </a:pPr>
            <a:r>
              <a:rPr lang="en-US" sz="1000" spc="0" dirty="0" smtClean="0">
                <a:latin typeface="Arial" pitchFamily="34" charset="0"/>
                <a:cs typeface="Arial" pitchFamily="34" charset="0"/>
              </a:rPr>
              <a:t>We are operating the Purple Haze Properties website www.purplehazeproperties.com for the promotion, advertisement and sale of Products bearing the </a:t>
            </a:r>
            <a:r>
              <a:rPr lang="en-US" sz="1000" spc="0" dirty="0" err="1" smtClean="0">
                <a:latin typeface="Arial" pitchFamily="34" charset="0"/>
                <a:cs typeface="Arial" pitchFamily="34" charset="0"/>
              </a:rPr>
              <a:t>Jimi</a:t>
            </a:r>
            <a:r>
              <a:rPr lang="en-US" sz="1000" spc="0" dirty="0" smtClean="0">
                <a:latin typeface="Arial" pitchFamily="34" charset="0"/>
                <a:cs typeface="Arial" pitchFamily="34" charset="0"/>
              </a:rPr>
              <a:t> Hendrix Works. We will also have access to all pre-existing non-exclusive cannabis product Licensees at the end of their License term. California Green Cultivation, LLC will be the solo exclusive California licensee of all </a:t>
            </a:r>
            <a:r>
              <a:rPr lang="en-US" sz="1000" spc="0" dirty="0" err="1" smtClean="0">
                <a:latin typeface="Arial" pitchFamily="34" charset="0"/>
                <a:cs typeface="Arial" pitchFamily="34" charset="0"/>
              </a:rPr>
              <a:t>Jimi</a:t>
            </a:r>
            <a:r>
              <a:rPr lang="en-US" sz="1000" spc="0" dirty="0" smtClean="0">
                <a:latin typeface="Arial" pitchFamily="34" charset="0"/>
                <a:cs typeface="Arial" pitchFamily="34" charset="0"/>
              </a:rPr>
              <a:t> Hendrix products. Hendrix is one of the most popular figures in the </a:t>
            </a:r>
            <a:r>
              <a:rPr lang="en-US" sz="1000" spc="0" dirty="0" err="1" smtClean="0">
                <a:latin typeface="Arial" pitchFamily="34" charset="0"/>
                <a:cs typeface="Arial" pitchFamily="34" charset="0"/>
              </a:rPr>
              <a:t>marĳuana</a:t>
            </a:r>
            <a:r>
              <a:rPr lang="en-US" sz="1000" spc="0" dirty="0" smtClean="0">
                <a:latin typeface="Arial" pitchFamily="34" charset="0"/>
                <a:cs typeface="Arial" pitchFamily="34" charset="0"/>
              </a:rPr>
              <a:t> industry with over 2 billion followers worldwide that follow his media, legacy and history. Purple haze properties carries over 25 Hendrix branded products such as edibles, genetic, and meds. </a:t>
            </a:r>
            <a:endParaRPr lang="en-US" sz="1000" spc="0" dirty="0">
              <a:latin typeface="Arial" pitchFamily="34" charset="0"/>
              <a:cs typeface="Arial" pitchFamily="34" charset="0"/>
            </a:endParaRPr>
          </a:p>
        </p:txBody>
      </p:sp>
      <p:sp>
        <p:nvSpPr>
          <p:cNvPr id="11" name="직사각형 13"/>
          <p:cNvSpPr/>
          <p:nvPr/>
        </p:nvSpPr>
        <p:spPr>
          <a:xfrm>
            <a:off x="2743200" y="5588727"/>
            <a:ext cx="5943600" cy="255591"/>
          </a:xfrm>
          <a:prstGeom prst="rect">
            <a:avLst/>
          </a:prstGeom>
          <a:solidFill>
            <a:srgbClr val="8F384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p>
        </p:txBody>
      </p:sp>
      <p:sp>
        <p:nvSpPr>
          <p:cNvPr id="13" name="텍스트 개체 틀 28"/>
          <p:cNvSpPr>
            <a:spLocks noGrp="1"/>
          </p:cNvSpPr>
          <p:nvPr>
            <p:ph type="body" sz="quarter" idx="13"/>
          </p:nvPr>
        </p:nvSpPr>
        <p:spPr>
          <a:xfrm>
            <a:off x="7543800" y="5644363"/>
            <a:ext cx="859200" cy="451637"/>
          </a:xfrm>
          <a:prstGeom prst="rect">
            <a:avLst/>
          </a:prstGeom>
        </p:spPr>
        <p:txBody>
          <a:bodyPr lIns="0" tIns="0" rIns="0" bIns="0"/>
          <a:lstStyle>
            <a:lvl1pPr eaLnBrk="0">
              <a:lnSpc>
                <a:spcPts val="1100"/>
              </a:lnSpc>
              <a:buNone/>
              <a:defRPr sz="1000" baseline="0">
                <a:solidFill>
                  <a:srgbClr val="008000"/>
                </a:solidFill>
                <a:latin typeface="Arial" pitchFamily="34" charset="0"/>
                <a:ea typeface="나눔고딕" pitchFamily="50" charset="-127"/>
              </a:defRPr>
            </a:lvl1pPr>
          </a:lstStyle>
          <a:p>
            <a:pPr lvl="0"/>
            <a:r>
              <a:rPr lang="en-US" altLang="ko-KR" b="1" dirty="0" smtClean="0">
                <a:solidFill>
                  <a:schemeClr val="bg1"/>
                </a:solidFill>
              </a:rPr>
              <a:t>Continue &gt;&gt;</a:t>
            </a:r>
            <a:endParaRPr lang="ko-KR" altLang="en-US" b="1" dirty="0">
              <a:solidFill>
                <a:schemeClr val="bg1"/>
              </a:solidFill>
            </a:endParaRPr>
          </a:p>
        </p:txBody>
      </p:sp>
      <p:sp>
        <p:nvSpPr>
          <p:cNvPr id="14" name="Slide Number Placeholder 13"/>
          <p:cNvSpPr>
            <a:spLocks noGrp="1"/>
          </p:cNvSpPr>
          <p:nvPr>
            <p:ph type="sldNum" sz="quarter" idx="12"/>
          </p:nvPr>
        </p:nvSpPr>
        <p:spPr>
          <a:xfrm>
            <a:off x="6553200" y="6356350"/>
            <a:ext cx="2133600" cy="365125"/>
          </a:xfrm>
        </p:spPr>
        <p:txBody>
          <a:bodyPr/>
          <a:lstStyle/>
          <a:p>
            <a:fld id="{F55C50A9-44CF-4968-B481-C4C34B62CCCD}" type="slidenum">
              <a:rPr lang="en-US" smtClean="0"/>
              <a:pPr/>
              <a:t>3</a:t>
            </a:fld>
            <a:endParaRPr lang="en-US"/>
          </a:p>
        </p:txBody>
      </p:sp>
      <p:cxnSp>
        <p:nvCxnSpPr>
          <p:cNvPr id="15" name="직선 연결선 22"/>
          <p:cNvCxnSpPr/>
          <p:nvPr/>
        </p:nvCxnSpPr>
        <p:spPr>
          <a:xfrm>
            <a:off x="2743200" y="1903412"/>
            <a:ext cx="6126480" cy="1588"/>
          </a:xfrm>
          <a:prstGeom prst="line">
            <a:avLst/>
          </a:prstGeom>
          <a:ln w="12700">
            <a:solidFill>
              <a:srgbClr val="C1A770"/>
            </a:solidFill>
          </a:ln>
        </p:spPr>
        <p:style>
          <a:lnRef idx="1">
            <a:schemeClr val="accent1"/>
          </a:lnRef>
          <a:fillRef idx="0">
            <a:schemeClr val="accent1"/>
          </a:fillRef>
          <a:effectRef idx="0">
            <a:schemeClr val="accent1"/>
          </a:effectRef>
          <a:fontRef idx="minor">
            <a:schemeClr val="tx1"/>
          </a:fontRef>
        </p:style>
      </p:cxnSp>
      <p:sp>
        <p:nvSpPr>
          <p:cNvPr id="17" name="Footer Placeholder 4"/>
          <p:cNvSpPr>
            <a:spLocks noGrp="1"/>
          </p:cNvSpPr>
          <p:nvPr>
            <p:ph type="ftr" sz="quarter" idx="11"/>
          </p:nvPr>
        </p:nvSpPr>
        <p:spPr>
          <a:xfrm>
            <a:off x="304800" y="6400800"/>
            <a:ext cx="2895600" cy="365125"/>
          </a:xfrm>
        </p:spPr>
        <p:txBody>
          <a:bodyPr/>
          <a:lstStyle>
            <a:lvl1pPr algn="l" eaLnBrk="0">
              <a:defRPr sz="800" kern="0" cap="none" baseline="0">
                <a:solidFill>
                  <a:srgbClr val="C1A770"/>
                </a:solidFill>
                <a:latin typeface="Arial" pitchFamily="34" charset="0"/>
              </a:defRPr>
            </a:lvl1pPr>
          </a:lstStyle>
          <a:p>
            <a:r>
              <a:rPr lang="en-US" smtClean="0"/>
              <a:t>California Green Cultivation.LLC</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p:txBody>
          <a:bodyPr/>
          <a:lstStyle/>
          <a:p>
            <a:r>
              <a:rPr lang="en-US" smtClean="0"/>
              <a:t>California Green Cultivation.LLC</a:t>
            </a:r>
            <a:endParaRPr lang="en-US" dirty="0"/>
          </a:p>
        </p:txBody>
      </p:sp>
      <p:sp>
        <p:nvSpPr>
          <p:cNvPr id="10" name="Slide Number Placeholder 9"/>
          <p:cNvSpPr>
            <a:spLocks noGrp="1"/>
          </p:cNvSpPr>
          <p:nvPr>
            <p:ph type="sldNum" sz="quarter" idx="12"/>
          </p:nvPr>
        </p:nvSpPr>
        <p:spPr/>
        <p:txBody>
          <a:bodyPr/>
          <a:lstStyle/>
          <a:p>
            <a:fld id="{F55C50A9-44CF-4968-B481-C4C34B62CCCD}" type="slidenum">
              <a:rPr lang="en-US" smtClean="0"/>
              <a:pPr/>
              <a:t>30</a:t>
            </a:fld>
            <a:endParaRPr lang="en-US" dirty="0"/>
          </a:p>
        </p:txBody>
      </p:sp>
      <p:sp>
        <p:nvSpPr>
          <p:cNvPr id="14" name="Text Placeholder 13"/>
          <p:cNvSpPr>
            <a:spLocks noGrp="1"/>
          </p:cNvSpPr>
          <p:nvPr>
            <p:ph type="body" sz="quarter" idx="13"/>
          </p:nvPr>
        </p:nvSpPr>
        <p:spPr>
          <a:xfrm>
            <a:off x="381000" y="4572000"/>
            <a:ext cx="1981200" cy="1066800"/>
          </a:xfrm>
        </p:spPr>
        <p:txBody>
          <a:bodyPr>
            <a:normAutofit/>
          </a:bodyPr>
          <a:lstStyle/>
          <a:p>
            <a:r>
              <a:rPr lang="en-US" sz="1800" b="1" kern="0" spc="0" dirty="0" err="1" smtClean="0">
                <a:solidFill>
                  <a:schemeClr val="tx1"/>
                </a:solidFill>
                <a:latin typeface="Arial" pitchFamily="34" charset="0"/>
                <a:cs typeface="Arial" pitchFamily="34" charset="0"/>
              </a:rPr>
              <a:t>Jimi's</a:t>
            </a:r>
            <a:r>
              <a:rPr lang="en-US" sz="1800" b="1" kern="0" spc="0" dirty="0" smtClean="0">
                <a:solidFill>
                  <a:schemeClr val="tx1"/>
                </a:solidFill>
                <a:latin typeface="Arial" pitchFamily="34" charset="0"/>
                <a:cs typeface="Arial" pitchFamily="34" charset="0"/>
              </a:rPr>
              <a:t> </a:t>
            </a:r>
            <a:r>
              <a:rPr lang="en-US" sz="1800" b="1" kern="0" spc="0" dirty="0" err="1" smtClean="0">
                <a:solidFill>
                  <a:schemeClr val="tx1"/>
                </a:solidFill>
                <a:latin typeface="Arial" pitchFamily="34" charset="0"/>
                <a:cs typeface="Arial" pitchFamily="34" charset="0"/>
              </a:rPr>
              <a:t>Genetix</a:t>
            </a:r>
            <a:endParaRPr lang="en-US" sz="1800" b="1" kern="0" spc="0" dirty="0">
              <a:solidFill>
                <a:schemeClr val="tx1"/>
              </a:solidFill>
              <a:latin typeface="Arial" pitchFamily="34" charset="0"/>
              <a:cs typeface="Arial" pitchFamily="34" charset="0"/>
            </a:endParaRPr>
          </a:p>
        </p:txBody>
      </p:sp>
      <p:sp>
        <p:nvSpPr>
          <p:cNvPr id="12" name="Title 11"/>
          <p:cNvSpPr>
            <a:spLocks noGrp="1"/>
          </p:cNvSpPr>
          <p:nvPr>
            <p:ph type="title"/>
          </p:nvPr>
        </p:nvSpPr>
        <p:spPr>
          <a:xfrm>
            <a:off x="360000" y="396001"/>
            <a:ext cx="3373800" cy="2194799"/>
          </a:xfrm>
        </p:spPr>
        <p:txBody>
          <a:bodyPr>
            <a:normAutofit/>
          </a:bodyPr>
          <a:lstStyle/>
          <a:p>
            <a:pPr>
              <a:lnSpc>
                <a:spcPct val="80000"/>
              </a:lnSpc>
            </a:pPr>
            <a:r>
              <a:rPr lang="en-US" sz="3200" b="1" spc="0" dirty="0" smtClean="0">
                <a:solidFill>
                  <a:srgbClr val="008000"/>
                </a:solidFill>
                <a:latin typeface="Times New Roman" pitchFamily="18" charset="0"/>
                <a:cs typeface="Times New Roman" pitchFamily="18" charset="0"/>
              </a:rPr>
              <a:t>Purple</a:t>
            </a:r>
            <a:br>
              <a:rPr lang="en-US" sz="3200" b="1" spc="0" dirty="0" smtClean="0">
                <a:solidFill>
                  <a:srgbClr val="008000"/>
                </a:solidFill>
                <a:latin typeface="Times New Roman" pitchFamily="18" charset="0"/>
                <a:cs typeface="Times New Roman" pitchFamily="18" charset="0"/>
              </a:rPr>
            </a:br>
            <a:r>
              <a:rPr lang="en-US" sz="3200" b="1" spc="0" dirty="0" smtClean="0">
                <a:solidFill>
                  <a:srgbClr val="008000"/>
                </a:solidFill>
                <a:latin typeface="Times New Roman" pitchFamily="18" charset="0"/>
                <a:cs typeface="Times New Roman" pitchFamily="18" charset="0"/>
              </a:rPr>
              <a:t>Haze</a:t>
            </a:r>
            <a:br>
              <a:rPr lang="en-US" sz="3200" b="1" spc="0" dirty="0" smtClean="0">
                <a:solidFill>
                  <a:srgbClr val="008000"/>
                </a:solidFill>
                <a:latin typeface="Times New Roman" pitchFamily="18" charset="0"/>
                <a:cs typeface="Times New Roman" pitchFamily="18" charset="0"/>
              </a:rPr>
            </a:br>
            <a:r>
              <a:rPr lang="en-US" sz="3200" b="1" spc="0" dirty="0" smtClean="0">
                <a:solidFill>
                  <a:srgbClr val="008000"/>
                </a:solidFill>
                <a:latin typeface="Times New Roman" pitchFamily="18" charset="0"/>
                <a:cs typeface="Times New Roman" pitchFamily="18" charset="0"/>
              </a:rPr>
              <a:t>Products</a:t>
            </a:r>
            <a:endParaRPr lang="en-US" sz="3200" spc="0" dirty="0">
              <a:solidFill>
                <a:srgbClr val="008000"/>
              </a:solidFill>
              <a:latin typeface="Times New Roman" pitchFamily="18" charset="0"/>
              <a:cs typeface="Times New Roman" pitchFamily="18" charset="0"/>
            </a:endParaRPr>
          </a:p>
        </p:txBody>
      </p:sp>
      <p:pic>
        <p:nvPicPr>
          <p:cNvPr id="15" name="그림 15" descr="arrow.png"/>
          <p:cNvPicPr>
            <a:picLocks noChangeAspect="1"/>
          </p:cNvPicPr>
          <p:nvPr/>
        </p:nvPicPr>
        <p:blipFill>
          <a:blip r:embed="rId2" cstate="print"/>
          <a:stretch>
            <a:fillRect/>
          </a:stretch>
        </p:blipFill>
        <p:spPr>
          <a:xfrm>
            <a:off x="381001" y="4248795"/>
            <a:ext cx="838200" cy="516890"/>
          </a:xfrm>
          <a:prstGeom prst="rect">
            <a:avLst/>
          </a:prstGeom>
        </p:spPr>
      </p:pic>
      <p:sp>
        <p:nvSpPr>
          <p:cNvPr id="27" name="Rectangle 26"/>
          <p:cNvSpPr/>
          <p:nvPr/>
        </p:nvSpPr>
        <p:spPr>
          <a:xfrm>
            <a:off x="5257800" y="914400"/>
            <a:ext cx="2438400" cy="1905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2286000" y="4114800"/>
            <a:ext cx="2438400" cy="1905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5257800" y="4114800"/>
            <a:ext cx="2438400" cy="1905000"/>
          </a:xfrm>
          <a:prstGeom prst="rect">
            <a:avLst/>
          </a:prstGeom>
          <a:gradFill>
            <a:gsLst>
              <a:gs pos="0">
                <a:schemeClr val="bg1"/>
              </a:gs>
              <a:gs pos="64999">
                <a:schemeClr val="bg1">
                  <a:lumMod val="95000"/>
                </a:schemeClr>
              </a:gs>
              <a:gs pos="100000">
                <a:schemeClr val="tx1">
                  <a:lumMod val="75000"/>
                  <a:lumOff val="25000"/>
                </a:schemeClr>
              </a:gs>
            </a:gsLst>
            <a:lin ang="54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3"/>
          <p:cNvSpPr txBox="1">
            <a:spLocks/>
          </p:cNvSpPr>
          <p:nvPr/>
        </p:nvSpPr>
        <p:spPr>
          <a:xfrm>
            <a:off x="2209800" y="609600"/>
            <a:ext cx="2057400" cy="457200"/>
          </a:xfrm>
          <a:prstGeom prst="rect">
            <a:avLst/>
          </a:prstGeom>
        </p:spPr>
        <p:txBody>
          <a:bodyPr>
            <a:noAutofit/>
          </a:bodyPr>
          <a:lstStyle/>
          <a:p>
            <a:pPr lvl="0">
              <a:spcBef>
                <a:spcPct val="20000"/>
              </a:spcBef>
            </a:pPr>
            <a:r>
              <a:rPr lang="en-US" sz="1000" dirty="0" smtClean="0">
                <a:latin typeface="Arial" pitchFamily="34" charset="0"/>
                <a:cs typeface="Arial" pitchFamily="34" charset="0"/>
              </a:rPr>
              <a:t>Voodoo Child</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34" name="직선 연결선 22"/>
          <p:cNvCxnSpPr/>
          <p:nvPr/>
        </p:nvCxnSpPr>
        <p:spPr>
          <a:xfrm>
            <a:off x="2286000" y="608012"/>
            <a:ext cx="24384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36" name="Text Placeholder 3"/>
          <p:cNvSpPr txBox="1">
            <a:spLocks/>
          </p:cNvSpPr>
          <p:nvPr/>
        </p:nvSpPr>
        <p:spPr>
          <a:xfrm>
            <a:off x="2209800" y="257175"/>
            <a:ext cx="1600200" cy="457200"/>
          </a:xfrm>
          <a:prstGeom prst="rect">
            <a:avLst/>
          </a:prstGeom>
        </p:spPr>
        <p:txBody>
          <a:bodyPr>
            <a:noAutofit/>
          </a:bodyPr>
          <a:lstStyle/>
          <a:p>
            <a:pPr lvl="0">
              <a:spcBef>
                <a:spcPct val="20000"/>
              </a:spcBef>
            </a:pPr>
            <a:r>
              <a:rPr kumimoji="0" lang="en-US" sz="2000" b="1" i="0" u="none" strike="noStrike" kern="0" cap="none" spc="0" normalizeH="0" baseline="0" noProof="0" dirty="0" smtClean="0">
                <a:ln>
                  <a:noFill/>
                </a:ln>
                <a:solidFill>
                  <a:schemeClr val="bg1">
                    <a:lumMod val="50000"/>
                  </a:schemeClr>
                </a:solidFill>
                <a:effectLst/>
                <a:uLnTx/>
                <a:uFillTx/>
                <a:latin typeface="Times New Roman" pitchFamily="18" charset="0"/>
                <a:cs typeface="Times New Roman" pitchFamily="18" charset="0"/>
              </a:rPr>
              <a:t>01</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37" name="Text Placeholder 3"/>
          <p:cNvSpPr txBox="1">
            <a:spLocks/>
          </p:cNvSpPr>
          <p:nvPr/>
        </p:nvSpPr>
        <p:spPr>
          <a:xfrm>
            <a:off x="5181600" y="609600"/>
            <a:ext cx="2057400" cy="457200"/>
          </a:xfrm>
          <a:prstGeom prst="rect">
            <a:avLst/>
          </a:prstGeom>
        </p:spPr>
        <p:txBody>
          <a:bodyPr>
            <a:noAutofit/>
          </a:bodyPr>
          <a:lstStyle/>
          <a:p>
            <a:pPr lvl="0">
              <a:spcBef>
                <a:spcPct val="20000"/>
              </a:spcBef>
            </a:pPr>
            <a:r>
              <a:rPr lang="en-US" sz="1000" dirty="0" smtClean="0">
                <a:latin typeface="Arial" pitchFamily="34" charset="0"/>
                <a:cs typeface="Arial" pitchFamily="34" charset="0"/>
              </a:rPr>
              <a:t>Foxy Lady Sativa Hybrid</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38" name="직선 연결선 22"/>
          <p:cNvCxnSpPr/>
          <p:nvPr/>
        </p:nvCxnSpPr>
        <p:spPr>
          <a:xfrm>
            <a:off x="5257800" y="608012"/>
            <a:ext cx="24384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39" name="Text Placeholder 3"/>
          <p:cNvSpPr txBox="1">
            <a:spLocks/>
          </p:cNvSpPr>
          <p:nvPr/>
        </p:nvSpPr>
        <p:spPr>
          <a:xfrm>
            <a:off x="5181600" y="257175"/>
            <a:ext cx="1600200" cy="457200"/>
          </a:xfrm>
          <a:prstGeom prst="rect">
            <a:avLst/>
          </a:prstGeom>
        </p:spPr>
        <p:txBody>
          <a:bodyPr>
            <a:noAutofit/>
          </a:bodyPr>
          <a:lstStyle/>
          <a:p>
            <a:pPr lvl="0">
              <a:spcBef>
                <a:spcPct val="20000"/>
              </a:spcBef>
            </a:pPr>
            <a:r>
              <a:rPr kumimoji="0" lang="en-US" sz="2000" b="1" i="0" u="none" strike="noStrike" kern="0" cap="none" spc="0" normalizeH="0" baseline="0" noProof="0" dirty="0" smtClean="0">
                <a:ln>
                  <a:noFill/>
                </a:ln>
                <a:solidFill>
                  <a:schemeClr val="bg1">
                    <a:lumMod val="50000"/>
                  </a:schemeClr>
                </a:solidFill>
                <a:effectLst/>
                <a:uLnTx/>
                <a:uFillTx/>
                <a:latin typeface="Times New Roman" pitchFamily="18" charset="0"/>
                <a:cs typeface="Times New Roman" pitchFamily="18" charset="0"/>
              </a:rPr>
              <a:t>02</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43" name="Text Placeholder 3"/>
          <p:cNvSpPr txBox="1">
            <a:spLocks/>
          </p:cNvSpPr>
          <p:nvPr/>
        </p:nvSpPr>
        <p:spPr>
          <a:xfrm>
            <a:off x="2209800" y="3810000"/>
            <a:ext cx="2057400" cy="457200"/>
          </a:xfrm>
          <a:prstGeom prst="rect">
            <a:avLst/>
          </a:prstGeom>
        </p:spPr>
        <p:txBody>
          <a:bodyPr>
            <a:noAutofit/>
          </a:bodyPr>
          <a:lstStyle/>
          <a:p>
            <a:pPr lvl="0">
              <a:spcBef>
                <a:spcPct val="20000"/>
              </a:spcBef>
            </a:pPr>
            <a:r>
              <a:rPr lang="en-US" sz="1000" dirty="0" smtClean="0">
                <a:latin typeface="Arial" pitchFamily="34" charset="0"/>
                <a:cs typeface="Arial" pitchFamily="34" charset="0"/>
              </a:rPr>
              <a:t>Burning Desire Hybrid Blend</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44" name="직선 연결선 22"/>
          <p:cNvCxnSpPr/>
          <p:nvPr/>
        </p:nvCxnSpPr>
        <p:spPr>
          <a:xfrm>
            <a:off x="2286000" y="3808412"/>
            <a:ext cx="24384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45" name="Text Placeholder 3"/>
          <p:cNvSpPr txBox="1">
            <a:spLocks/>
          </p:cNvSpPr>
          <p:nvPr/>
        </p:nvSpPr>
        <p:spPr>
          <a:xfrm>
            <a:off x="2209800" y="3457575"/>
            <a:ext cx="1600200" cy="457200"/>
          </a:xfrm>
          <a:prstGeom prst="rect">
            <a:avLst/>
          </a:prstGeom>
        </p:spPr>
        <p:txBody>
          <a:bodyPr>
            <a:noAutofit/>
          </a:bodyPr>
          <a:lstStyle/>
          <a:p>
            <a:pPr lvl="0">
              <a:spcBef>
                <a:spcPct val="20000"/>
              </a:spcBef>
            </a:pPr>
            <a:r>
              <a:rPr lang="en-US" sz="2000" b="1" kern="0" dirty="0" smtClean="0">
                <a:solidFill>
                  <a:schemeClr val="bg1">
                    <a:lumMod val="50000"/>
                  </a:schemeClr>
                </a:solidFill>
                <a:latin typeface="Times New Roman" pitchFamily="18" charset="0"/>
                <a:cs typeface="Times New Roman" pitchFamily="18" charset="0"/>
              </a:rPr>
              <a:t>03</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46" name="Text Placeholder 3"/>
          <p:cNvSpPr txBox="1">
            <a:spLocks/>
          </p:cNvSpPr>
          <p:nvPr/>
        </p:nvSpPr>
        <p:spPr>
          <a:xfrm>
            <a:off x="5181600" y="3810000"/>
            <a:ext cx="1905000" cy="457200"/>
          </a:xfrm>
          <a:prstGeom prst="rect">
            <a:avLst/>
          </a:prstGeom>
        </p:spPr>
        <p:txBody>
          <a:bodyPr>
            <a:noAutofit/>
          </a:bodyPr>
          <a:lstStyle/>
          <a:p>
            <a:pPr lvl="0">
              <a:spcBef>
                <a:spcPct val="20000"/>
              </a:spcBef>
            </a:pPr>
            <a:r>
              <a:rPr lang="en-US" sz="1000" dirty="0" smtClean="0">
                <a:latin typeface="Arial" pitchFamily="34" charset="0"/>
                <a:cs typeface="Arial" pitchFamily="34" charset="0"/>
              </a:rPr>
              <a:t>Fire Hybrid Blend</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47" name="직선 연결선 22"/>
          <p:cNvCxnSpPr/>
          <p:nvPr/>
        </p:nvCxnSpPr>
        <p:spPr>
          <a:xfrm>
            <a:off x="5257800" y="3808412"/>
            <a:ext cx="24384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48" name="Text Placeholder 3"/>
          <p:cNvSpPr txBox="1">
            <a:spLocks/>
          </p:cNvSpPr>
          <p:nvPr/>
        </p:nvSpPr>
        <p:spPr>
          <a:xfrm>
            <a:off x="5181600" y="3457575"/>
            <a:ext cx="1600200" cy="457200"/>
          </a:xfrm>
          <a:prstGeom prst="rect">
            <a:avLst/>
          </a:prstGeom>
        </p:spPr>
        <p:txBody>
          <a:bodyPr>
            <a:noAutofit/>
          </a:bodyPr>
          <a:lstStyle/>
          <a:p>
            <a:pPr lvl="0">
              <a:spcBef>
                <a:spcPct val="20000"/>
              </a:spcBef>
            </a:pPr>
            <a:r>
              <a:rPr lang="en-US" sz="2000" b="1" kern="0" dirty="0" smtClean="0">
                <a:solidFill>
                  <a:schemeClr val="bg1">
                    <a:lumMod val="50000"/>
                  </a:schemeClr>
                </a:solidFill>
                <a:latin typeface="Times New Roman" pitchFamily="18" charset="0"/>
                <a:cs typeface="Times New Roman" pitchFamily="18" charset="0"/>
              </a:rPr>
              <a:t>04</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26" name="Rectangle 25"/>
          <p:cNvSpPr/>
          <p:nvPr/>
        </p:nvSpPr>
        <p:spPr>
          <a:xfrm>
            <a:off x="2286000" y="914400"/>
            <a:ext cx="2438400" cy="19050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psf\Home\Desktop\jimihendrixproject_\pic product\Jimi's Genetix\Voodoo Child.png"/>
          <p:cNvPicPr>
            <a:picLocks noChangeAspect="1" noChangeArrowheads="1"/>
          </p:cNvPicPr>
          <p:nvPr/>
        </p:nvPicPr>
        <p:blipFill>
          <a:blip r:embed="rId3" cstate="print"/>
          <a:srcRect/>
          <a:stretch>
            <a:fillRect/>
          </a:stretch>
        </p:blipFill>
        <p:spPr bwMode="auto">
          <a:xfrm>
            <a:off x="2181226" y="1178296"/>
            <a:ext cx="2590799" cy="1371396"/>
          </a:xfrm>
          <a:prstGeom prst="rect">
            <a:avLst/>
          </a:prstGeom>
          <a:noFill/>
        </p:spPr>
      </p:pic>
      <p:pic>
        <p:nvPicPr>
          <p:cNvPr id="4099" name="Picture 3" descr="\\psf\Home\Desktop\jimihendrixproject_\pic product\Jimi's Genetix\Foxy Lady Sativa Hybrid.png"/>
          <p:cNvPicPr>
            <a:picLocks noChangeAspect="1" noChangeArrowheads="1"/>
          </p:cNvPicPr>
          <p:nvPr/>
        </p:nvPicPr>
        <p:blipFill>
          <a:blip r:embed="rId4" cstate="print"/>
          <a:srcRect/>
          <a:stretch>
            <a:fillRect/>
          </a:stretch>
        </p:blipFill>
        <p:spPr bwMode="auto">
          <a:xfrm>
            <a:off x="5181600" y="1219200"/>
            <a:ext cx="2591185" cy="1371600"/>
          </a:xfrm>
          <a:prstGeom prst="rect">
            <a:avLst/>
          </a:prstGeom>
          <a:noFill/>
        </p:spPr>
      </p:pic>
      <p:pic>
        <p:nvPicPr>
          <p:cNvPr id="4100" name="Picture 4" descr="\\psf\Home\Desktop\jimihendrixproject_\pic product\Jimi's Genetix\Burning Desire Hybrid Blend.png"/>
          <p:cNvPicPr>
            <a:picLocks noChangeAspect="1" noChangeArrowheads="1"/>
          </p:cNvPicPr>
          <p:nvPr/>
        </p:nvPicPr>
        <p:blipFill>
          <a:blip r:embed="rId5" cstate="print"/>
          <a:srcRect/>
          <a:stretch>
            <a:fillRect/>
          </a:stretch>
        </p:blipFill>
        <p:spPr bwMode="auto">
          <a:xfrm>
            <a:off x="2209416" y="4419600"/>
            <a:ext cx="2591184" cy="1371600"/>
          </a:xfrm>
          <a:prstGeom prst="rect">
            <a:avLst/>
          </a:prstGeom>
          <a:noFill/>
        </p:spPr>
      </p:pic>
      <p:pic>
        <p:nvPicPr>
          <p:cNvPr id="4101" name="Picture 5" descr="\\psf\Home\Desktop\jimihendrixproject_\pic product\Jimi's Genetix\Fire Hybrid Blend.png"/>
          <p:cNvPicPr>
            <a:picLocks noChangeAspect="1" noChangeArrowheads="1"/>
          </p:cNvPicPr>
          <p:nvPr/>
        </p:nvPicPr>
        <p:blipFill>
          <a:blip r:embed="rId6" cstate="print"/>
          <a:srcRect r="5882"/>
          <a:stretch>
            <a:fillRect/>
          </a:stretch>
        </p:blipFill>
        <p:spPr bwMode="auto">
          <a:xfrm>
            <a:off x="5838825" y="4133850"/>
            <a:ext cx="1219200" cy="1874012"/>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p:txBody>
          <a:bodyPr/>
          <a:lstStyle/>
          <a:p>
            <a:r>
              <a:rPr lang="en-US" smtClean="0"/>
              <a:t>California Green Cultivation.LLC</a:t>
            </a:r>
            <a:endParaRPr lang="en-US" dirty="0"/>
          </a:p>
        </p:txBody>
      </p:sp>
      <p:sp>
        <p:nvSpPr>
          <p:cNvPr id="10" name="Slide Number Placeholder 9"/>
          <p:cNvSpPr>
            <a:spLocks noGrp="1"/>
          </p:cNvSpPr>
          <p:nvPr>
            <p:ph type="sldNum" sz="quarter" idx="12"/>
          </p:nvPr>
        </p:nvSpPr>
        <p:spPr/>
        <p:txBody>
          <a:bodyPr/>
          <a:lstStyle/>
          <a:p>
            <a:fld id="{F55C50A9-44CF-4968-B481-C4C34B62CCCD}" type="slidenum">
              <a:rPr lang="en-US" smtClean="0"/>
              <a:pPr/>
              <a:t>31</a:t>
            </a:fld>
            <a:endParaRPr lang="en-US" dirty="0"/>
          </a:p>
        </p:txBody>
      </p:sp>
      <p:sp>
        <p:nvSpPr>
          <p:cNvPr id="14" name="Text Placeholder 13"/>
          <p:cNvSpPr>
            <a:spLocks noGrp="1"/>
          </p:cNvSpPr>
          <p:nvPr>
            <p:ph type="body" sz="quarter" idx="13"/>
          </p:nvPr>
        </p:nvSpPr>
        <p:spPr>
          <a:xfrm>
            <a:off x="381000" y="4572000"/>
            <a:ext cx="1981200" cy="1066800"/>
          </a:xfrm>
        </p:spPr>
        <p:txBody>
          <a:bodyPr>
            <a:normAutofit/>
          </a:bodyPr>
          <a:lstStyle/>
          <a:p>
            <a:r>
              <a:rPr lang="en-US" sz="1800" b="1" kern="0" spc="0" dirty="0" err="1" smtClean="0">
                <a:solidFill>
                  <a:schemeClr val="tx1"/>
                </a:solidFill>
                <a:latin typeface="Arial" pitchFamily="34" charset="0"/>
                <a:cs typeface="Arial" pitchFamily="34" charset="0"/>
              </a:rPr>
              <a:t>Jimi's</a:t>
            </a:r>
            <a:r>
              <a:rPr lang="en-US" sz="1800" b="1" kern="0" spc="0" dirty="0" smtClean="0">
                <a:solidFill>
                  <a:schemeClr val="tx1"/>
                </a:solidFill>
                <a:latin typeface="Arial" pitchFamily="34" charset="0"/>
                <a:cs typeface="Arial" pitchFamily="34" charset="0"/>
              </a:rPr>
              <a:t> Meds</a:t>
            </a:r>
            <a:endParaRPr lang="en-US" sz="1800" b="1" kern="0" spc="0" dirty="0">
              <a:solidFill>
                <a:schemeClr val="tx1"/>
              </a:solidFill>
              <a:latin typeface="Arial" pitchFamily="34" charset="0"/>
              <a:cs typeface="Arial" pitchFamily="34" charset="0"/>
            </a:endParaRPr>
          </a:p>
        </p:txBody>
      </p:sp>
      <p:sp>
        <p:nvSpPr>
          <p:cNvPr id="12" name="Title 11"/>
          <p:cNvSpPr>
            <a:spLocks noGrp="1"/>
          </p:cNvSpPr>
          <p:nvPr>
            <p:ph type="title"/>
          </p:nvPr>
        </p:nvSpPr>
        <p:spPr>
          <a:xfrm>
            <a:off x="360000" y="396001"/>
            <a:ext cx="3373800" cy="2194799"/>
          </a:xfrm>
        </p:spPr>
        <p:txBody>
          <a:bodyPr>
            <a:normAutofit/>
          </a:bodyPr>
          <a:lstStyle/>
          <a:p>
            <a:pPr>
              <a:lnSpc>
                <a:spcPct val="80000"/>
              </a:lnSpc>
            </a:pPr>
            <a:r>
              <a:rPr lang="en-US" sz="3200" b="1" spc="0" dirty="0" smtClean="0">
                <a:solidFill>
                  <a:srgbClr val="008000"/>
                </a:solidFill>
                <a:latin typeface="Times New Roman" pitchFamily="18" charset="0"/>
                <a:cs typeface="Times New Roman" pitchFamily="18" charset="0"/>
              </a:rPr>
              <a:t>Purple</a:t>
            </a:r>
            <a:br>
              <a:rPr lang="en-US" sz="3200" b="1" spc="0" dirty="0" smtClean="0">
                <a:solidFill>
                  <a:srgbClr val="008000"/>
                </a:solidFill>
                <a:latin typeface="Times New Roman" pitchFamily="18" charset="0"/>
                <a:cs typeface="Times New Roman" pitchFamily="18" charset="0"/>
              </a:rPr>
            </a:br>
            <a:r>
              <a:rPr lang="en-US" sz="3200" b="1" spc="0" dirty="0" smtClean="0">
                <a:solidFill>
                  <a:srgbClr val="008000"/>
                </a:solidFill>
                <a:latin typeface="Times New Roman" pitchFamily="18" charset="0"/>
                <a:cs typeface="Times New Roman" pitchFamily="18" charset="0"/>
              </a:rPr>
              <a:t>Haze</a:t>
            </a:r>
            <a:br>
              <a:rPr lang="en-US" sz="3200" b="1" spc="0" dirty="0" smtClean="0">
                <a:solidFill>
                  <a:srgbClr val="008000"/>
                </a:solidFill>
                <a:latin typeface="Times New Roman" pitchFamily="18" charset="0"/>
                <a:cs typeface="Times New Roman" pitchFamily="18" charset="0"/>
              </a:rPr>
            </a:br>
            <a:r>
              <a:rPr lang="en-US" sz="3200" b="1" spc="0" dirty="0" smtClean="0">
                <a:solidFill>
                  <a:srgbClr val="008000"/>
                </a:solidFill>
                <a:latin typeface="Times New Roman" pitchFamily="18" charset="0"/>
                <a:cs typeface="Times New Roman" pitchFamily="18" charset="0"/>
              </a:rPr>
              <a:t>Products</a:t>
            </a:r>
            <a:endParaRPr lang="en-US" sz="3200" spc="0" dirty="0">
              <a:solidFill>
                <a:srgbClr val="008000"/>
              </a:solidFill>
              <a:latin typeface="Times New Roman" pitchFamily="18" charset="0"/>
              <a:cs typeface="Times New Roman" pitchFamily="18" charset="0"/>
            </a:endParaRPr>
          </a:p>
        </p:txBody>
      </p:sp>
      <p:pic>
        <p:nvPicPr>
          <p:cNvPr id="15" name="그림 15" descr="arrow.png"/>
          <p:cNvPicPr>
            <a:picLocks noChangeAspect="1"/>
          </p:cNvPicPr>
          <p:nvPr/>
        </p:nvPicPr>
        <p:blipFill>
          <a:blip r:embed="rId2" cstate="print"/>
          <a:stretch>
            <a:fillRect/>
          </a:stretch>
        </p:blipFill>
        <p:spPr>
          <a:xfrm>
            <a:off x="381001" y="4248795"/>
            <a:ext cx="838200" cy="516890"/>
          </a:xfrm>
          <a:prstGeom prst="rect">
            <a:avLst/>
          </a:prstGeom>
        </p:spPr>
      </p:pic>
      <p:sp>
        <p:nvSpPr>
          <p:cNvPr id="27" name="Rectangle 26"/>
          <p:cNvSpPr/>
          <p:nvPr/>
        </p:nvSpPr>
        <p:spPr>
          <a:xfrm>
            <a:off x="4495800" y="2409825"/>
            <a:ext cx="1981200" cy="21336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6705600" y="2409825"/>
            <a:ext cx="1981200" cy="21336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3"/>
          <p:cNvSpPr txBox="1">
            <a:spLocks/>
          </p:cNvSpPr>
          <p:nvPr/>
        </p:nvSpPr>
        <p:spPr>
          <a:xfrm>
            <a:off x="2209800" y="2105025"/>
            <a:ext cx="2057400" cy="457200"/>
          </a:xfrm>
          <a:prstGeom prst="rect">
            <a:avLst/>
          </a:prstGeom>
        </p:spPr>
        <p:txBody>
          <a:bodyPr>
            <a:noAutofit/>
          </a:bodyPr>
          <a:lstStyle/>
          <a:p>
            <a:pPr lvl="0">
              <a:spcBef>
                <a:spcPct val="20000"/>
              </a:spcBef>
            </a:pPr>
            <a:r>
              <a:rPr lang="en-US" sz="1000" dirty="0" err="1" smtClean="0">
                <a:latin typeface="Arial" pitchFamily="34" charset="0"/>
                <a:cs typeface="Arial" pitchFamily="34" charset="0"/>
              </a:rPr>
              <a:t>Mojo</a:t>
            </a:r>
            <a:r>
              <a:rPr lang="en-US" sz="1000" dirty="0" smtClean="0">
                <a:latin typeface="Arial" pitchFamily="34" charset="0"/>
                <a:cs typeface="Arial" pitchFamily="34" charset="0"/>
              </a:rPr>
              <a:t> Man Pain Relief Cream</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34" name="직선 연결선 22"/>
          <p:cNvCxnSpPr/>
          <p:nvPr/>
        </p:nvCxnSpPr>
        <p:spPr>
          <a:xfrm>
            <a:off x="2286000" y="2103437"/>
            <a:ext cx="19812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36" name="Text Placeholder 3"/>
          <p:cNvSpPr txBox="1">
            <a:spLocks/>
          </p:cNvSpPr>
          <p:nvPr/>
        </p:nvSpPr>
        <p:spPr>
          <a:xfrm>
            <a:off x="2209800" y="1752600"/>
            <a:ext cx="1600200" cy="457200"/>
          </a:xfrm>
          <a:prstGeom prst="rect">
            <a:avLst/>
          </a:prstGeom>
        </p:spPr>
        <p:txBody>
          <a:bodyPr>
            <a:noAutofit/>
          </a:bodyPr>
          <a:lstStyle/>
          <a:p>
            <a:pPr lvl="0">
              <a:spcBef>
                <a:spcPct val="20000"/>
              </a:spcBef>
            </a:pPr>
            <a:r>
              <a:rPr kumimoji="0" lang="en-US" sz="2000" b="1" i="0" u="none" strike="noStrike" kern="0" cap="none" spc="0" normalizeH="0" baseline="0" noProof="0" dirty="0" smtClean="0">
                <a:ln>
                  <a:noFill/>
                </a:ln>
                <a:solidFill>
                  <a:schemeClr val="bg1">
                    <a:lumMod val="50000"/>
                  </a:schemeClr>
                </a:solidFill>
                <a:effectLst/>
                <a:uLnTx/>
                <a:uFillTx/>
                <a:latin typeface="Times New Roman" pitchFamily="18" charset="0"/>
                <a:cs typeface="Times New Roman" pitchFamily="18" charset="0"/>
              </a:rPr>
              <a:t>01</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37" name="Text Placeholder 3"/>
          <p:cNvSpPr txBox="1">
            <a:spLocks/>
          </p:cNvSpPr>
          <p:nvPr/>
        </p:nvSpPr>
        <p:spPr>
          <a:xfrm>
            <a:off x="4419600" y="2105025"/>
            <a:ext cx="2057400" cy="457200"/>
          </a:xfrm>
          <a:prstGeom prst="rect">
            <a:avLst/>
          </a:prstGeom>
        </p:spPr>
        <p:txBody>
          <a:bodyPr>
            <a:noAutofit/>
          </a:bodyPr>
          <a:lstStyle/>
          <a:p>
            <a:pPr lvl="0">
              <a:spcBef>
                <a:spcPct val="20000"/>
              </a:spcBef>
            </a:pPr>
            <a:r>
              <a:rPr lang="en-US" sz="1000" dirty="0" smtClean="0">
                <a:latin typeface="Arial" pitchFamily="34" charset="0"/>
                <a:cs typeface="Arial" pitchFamily="34" charset="0"/>
              </a:rPr>
              <a:t>Keep On </a:t>
            </a:r>
            <a:r>
              <a:rPr lang="en-US" sz="1000" dirty="0" err="1" smtClean="0">
                <a:latin typeface="Arial" pitchFamily="34" charset="0"/>
                <a:cs typeface="Arial" pitchFamily="34" charset="0"/>
              </a:rPr>
              <a:t>Groovin</a:t>
            </a:r>
            <a:r>
              <a:rPr lang="en-US" sz="1000" dirty="0" smtClean="0">
                <a:latin typeface="Arial" pitchFamily="34" charset="0"/>
                <a:cs typeface="Arial" pitchFamily="34" charset="0"/>
              </a:rPr>
              <a:t> Lotion</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38" name="직선 연결선 22"/>
          <p:cNvCxnSpPr/>
          <p:nvPr/>
        </p:nvCxnSpPr>
        <p:spPr>
          <a:xfrm>
            <a:off x="4495800" y="2103437"/>
            <a:ext cx="19812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39" name="Text Placeholder 3"/>
          <p:cNvSpPr txBox="1">
            <a:spLocks/>
          </p:cNvSpPr>
          <p:nvPr/>
        </p:nvSpPr>
        <p:spPr>
          <a:xfrm>
            <a:off x="4419600" y="1752600"/>
            <a:ext cx="1600200" cy="457200"/>
          </a:xfrm>
          <a:prstGeom prst="rect">
            <a:avLst/>
          </a:prstGeom>
        </p:spPr>
        <p:txBody>
          <a:bodyPr>
            <a:noAutofit/>
          </a:bodyPr>
          <a:lstStyle/>
          <a:p>
            <a:pPr lvl="0">
              <a:spcBef>
                <a:spcPct val="20000"/>
              </a:spcBef>
            </a:pPr>
            <a:r>
              <a:rPr kumimoji="0" lang="en-US" sz="2000" b="1" i="0" u="none" strike="noStrike" kern="0" cap="none" spc="0" normalizeH="0" baseline="0" noProof="0" dirty="0" smtClean="0">
                <a:ln>
                  <a:noFill/>
                </a:ln>
                <a:solidFill>
                  <a:schemeClr val="bg1">
                    <a:lumMod val="50000"/>
                  </a:schemeClr>
                </a:solidFill>
                <a:effectLst/>
                <a:uLnTx/>
                <a:uFillTx/>
                <a:latin typeface="Times New Roman" pitchFamily="18" charset="0"/>
                <a:cs typeface="Times New Roman" pitchFamily="18" charset="0"/>
              </a:rPr>
              <a:t>02</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40" name="Text Placeholder 3"/>
          <p:cNvSpPr txBox="1">
            <a:spLocks/>
          </p:cNvSpPr>
          <p:nvPr/>
        </p:nvSpPr>
        <p:spPr>
          <a:xfrm>
            <a:off x="6629400" y="2105025"/>
            <a:ext cx="2133600" cy="457200"/>
          </a:xfrm>
          <a:prstGeom prst="rect">
            <a:avLst/>
          </a:prstGeom>
        </p:spPr>
        <p:txBody>
          <a:bodyPr>
            <a:noAutofit/>
          </a:bodyPr>
          <a:lstStyle/>
          <a:p>
            <a:pPr lvl="0">
              <a:spcBef>
                <a:spcPct val="20000"/>
              </a:spcBef>
            </a:pPr>
            <a:r>
              <a:rPr lang="en-US" sz="1000" dirty="0" smtClean="0">
                <a:latin typeface="Arial" pitchFamily="34" charset="0"/>
                <a:cs typeface="Arial" pitchFamily="34" charset="0"/>
              </a:rPr>
              <a:t>Red House Throat Spray</a:t>
            </a:r>
            <a:endParaRPr kumimoji="0" lang="en-US" sz="1000" b="0" i="0" u="none" strike="noStrike" kern="0" cap="none" spc="0" normalizeH="0" baseline="0" noProof="0" dirty="0">
              <a:ln>
                <a:noFill/>
              </a:ln>
              <a:solidFill>
                <a:schemeClr val="tx1"/>
              </a:solidFill>
              <a:effectLst/>
              <a:uLnTx/>
              <a:uFillTx/>
              <a:latin typeface="Arial" pitchFamily="34" charset="0"/>
              <a:cs typeface="Arial" pitchFamily="34" charset="0"/>
            </a:endParaRPr>
          </a:p>
        </p:txBody>
      </p:sp>
      <p:cxnSp>
        <p:nvCxnSpPr>
          <p:cNvPr id="41" name="직선 연결선 22"/>
          <p:cNvCxnSpPr/>
          <p:nvPr/>
        </p:nvCxnSpPr>
        <p:spPr>
          <a:xfrm>
            <a:off x="6705600" y="2103437"/>
            <a:ext cx="1981200" cy="1588"/>
          </a:xfrm>
          <a:prstGeom prst="line">
            <a:avLst/>
          </a:prstGeom>
          <a:ln w="9525">
            <a:solidFill>
              <a:srgbClr val="C1A770"/>
            </a:solidFill>
          </a:ln>
        </p:spPr>
        <p:style>
          <a:lnRef idx="1">
            <a:schemeClr val="accent1"/>
          </a:lnRef>
          <a:fillRef idx="0">
            <a:schemeClr val="accent1"/>
          </a:fillRef>
          <a:effectRef idx="0">
            <a:schemeClr val="accent1"/>
          </a:effectRef>
          <a:fontRef idx="minor">
            <a:schemeClr val="tx1"/>
          </a:fontRef>
        </p:style>
      </p:cxnSp>
      <p:sp>
        <p:nvSpPr>
          <p:cNvPr id="42" name="Text Placeholder 3"/>
          <p:cNvSpPr txBox="1">
            <a:spLocks/>
          </p:cNvSpPr>
          <p:nvPr/>
        </p:nvSpPr>
        <p:spPr>
          <a:xfrm>
            <a:off x="6629400" y="1752600"/>
            <a:ext cx="1600200" cy="457200"/>
          </a:xfrm>
          <a:prstGeom prst="rect">
            <a:avLst/>
          </a:prstGeom>
        </p:spPr>
        <p:txBody>
          <a:bodyPr>
            <a:noAutofit/>
          </a:bodyPr>
          <a:lstStyle/>
          <a:p>
            <a:pPr lvl="0">
              <a:spcBef>
                <a:spcPct val="20000"/>
              </a:spcBef>
            </a:pPr>
            <a:r>
              <a:rPr kumimoji="0" lang="en-US" sz="2000" b="1" i="0" u="none" strike="noStrike" kern="0" cap="none" spc="0" normalizeH="0" baseline="0" noProof="0" dirty="0" smtClean="0">
                <a:ln>
                  <a:noFill/>
                </a:ln>
                <a:solidFill>
                  <a:schemeClr val="bg1">
                    <a:lumMod val="50000"/>
                  </a:schemeClr>
                </a:solidFill>
                <a:effectLst/>
                <a:uLnTx/>
                <a:uFillTx/>
                <a:latin typeface="Times New Roman" pitchFamily="18" charset="0"/>
                <a:cs typeface="Times New Roman" pitchFamily="18" charset="0"/>
              </a:rPr>
              <a:t>03</a:t>
            </a:r>
            <a:endParaRPr kumimoji="0" lang="en-US" sz="2000" b="1" i="0" u="none" strike="noStrike" kern="0" cap="none" spc="0" normalizeH="0" baseline="0" noProof="0" dirty="0">
              <a:ln>
                <a:noFill/>
              </a:ln>
              <a:solidFill>
                <a:schemeClr val="bg1">
                  <a:lumMod val="50000"/>
                </a:schemeClr>
              </a:solidFill>
              <a:effectLst/>
              <a:uLnTx/>
              <a:uFillTx/>
              <a:latin typeface="Times New Roman" pitchFamily="18" charset="0"/>
              <a:cs typeface="Times New Roman" pitchFamily="18" charset="0"/>
            </a:endParaRPr>
          </a:p>
        </p:txBody>
      </p:sp>
      <p:sp>
        <p:nvSpPr>
          <p:cNvPr id="26" name="Rectangle 25"/>
          <p:cNvSpPr/>
          <p:nvPr/>
        </p:nvSpPr>
        <p:spPr>
          <a:xfrm>
            <a:off x="2286000" y="2409825"/>
            <a:ext cx="1981200" cy="21336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81" name="Picture 9" descr="\\psf\Home\Desktop\jimihendrixproject_\pic product\Jimi's Meds\Mojo Man Pain Relief Cream.jpg"/>
          <p:cNvPicPr>
            <a:picLocks noChangeAspect="1" noChangeArrowheads="1"/>
          </p:cNvPicPr>
          <p:nvPr/>
        </p:nvPicPr>
        <p:blipFill>
          <a:blip r:embed="rId3" cstate="print"/>
          <a:srcRect l="6250" t="3606" r="6250" b="2644"/>
          <a:stretch>
            <a:fillRect/>
          </a:stretch>
        </p:blipFill>
        <p:spPr bwMode="auto">
          <a:xfrm>
            <a:off x="2743200" y="2476500"/>
            <a:ext cx="1066800" cy="1981200"/>
          </a:xfrm>
          <a:prstGeom prst="rect">
            <a:avLst/>
          </a:prstGeom>
          <a:noFill/>
        </p:spPr>
      </p:pic>
      <p:pic>
        <p:nvPicPr>
          <p:cNvPr id="3082" name="Picture 10" descr="\\psf\Home\Desktop\jimihendrixproject_\pic product\Jimi's Meds\Keep On Groovin Lotion.jpg"/>
          <p:cNvPicPr>
            <a:picLocks noChangeAspect="1" noChangeArrowheads="1"/>
          </p:cNvPicPr>
          <p:nvPr/>
        </p:nvPicPr>
        <p:blipFill>
          <a:blip r:embed="rId4" cstate="print"/>
          <a:srcRect t="3121" b="3249"/>
          <a:stretch>
            <a:fillRect/>
          </a:stretch>
        </p:blipFill>
        <p:spPr bwMode="auto">
          <a:xfrm>
            <a:off x="4800600" y="2438400"/>
            <a:ext cx="1371600" cy="2080283"/>
          </a:xfrm>
          <a:prstGeom prst="rect">
            <a:avLst/>
          </a:prstGeom>
          <a:noFill/>
        </p:spPr>
      </p:pic>
      <p:pic>
        <p:nvPicPr>
          <p:cNvPr id="3083" name="Picture 11" descr="\\psf\Home\Desktop\jimihendrixproject_\pic product\Jimi's Meds\Red House Throat Spray.jpg"/>
          <p:cNvPicPr>
            <a:picLocks noChangeAspect="1" noChangeArrowheads="1"/>
          </p:cNvPicPr>
          <p:nvPr/>
        </p:nvPicPr>
        <p:blipFill>
          <a:blip r:embed="rId5" cstate="print"/>
          <a:srcRect l="18518" r="18519"/>
          <a:stretch>
            <a:fillRect/>
          </a:stretch>
        </p:blipFill>
        <p:spPr bwMode="auto">
          <a:xfrm>
            <a:off x="7038975" y="2438400"/>
            <a:ext cx="1295400" cy="20574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531734"/>
            <a:ext cx="4384492" cy="3202066"/>
          </a:xfrm>
        </p:spPr>
        <p:txBody>
          <a:bodyPr>
            <a:normAutofit/>
          </a:bodyPr>
          <a:lstStyle/>
          <a:p>
            <a:pPr>
              <a:lnSpc>
                <a:spcPct val="100000"/>
              </a:lnSpc>
            </a:pPr>
            <a:r>
              <a:rPr lang="en-US" sz="3500" b="1" kern="0" spc="0" dirty="0" smtClean="0">
                <a:latin typeface="Arial" pitchFamily="34" charset="0"/>
                <a:cs typeface="Arial" pitchFamily="34" charset="0"/>
              </a:rPr>
              <a:t>PROJECT OVERVIEW</a:t>
            </a:r>
            <a:endParaRPr lang="en-US" sz="3500" kern="0" spc="0" dirty="0">
              <a:latin typeface="Arial" pitchFamily="34" charset="0"/>
              <a:cs typeface="Arial" pitchFamily="34" charset="0"/>
            </a:endParaRPr>
          </a:p>
        </p:txBody>
      </p:sp>
      <p:sp>
        <p:nvSpPr>
          <p:cNvPr id="4" name="Text Placeholder 3"/>
          <p:cNvSpPr>
            <a:spLocks noGrp="1"/>
          </p:cNvSpPr>
          <p:nvPr>
            <p:ph type="body" sz="quarter" idx="10"/>
          </p:nvPr>
        </p:nvSpPr>
        <p:spPr>
          <a:xfrm>
            <a:off x="2743200" y="1877568"/>
            <a:ext cx="5867400" cy="4066032"/>
          </a:xfrm>
        </p:spPr>
        <p:txBody>
          <a:bodyPr>
            <a:noAutofit/>
          </a:bodyPr>
          <a:lstStyle/>
          <a:p>
            <a:pPr marL="0" indent="0" algn="just" eaLnBrk="0">
              <a:lnSpc>
                <a:spcPct val="120000"/>
              </a:lnSpc>
            </a:pPr>
            <a:r>
              <a:rPr lang="en-US" sz="1000" spc="0" dirty="0" smtClean="0">
                <a:latin typeface="Arial" pitchFamily="34" charset="0"/>
                <a:cs typeface="Arial" pitchFamily="34" charset="0"/>
              </a:rPr>
              <a:t>These products will become California Green Cultivation, LLC </a:t>
            </a:r>
            <a:r>
              <a:rPr lang="en-US" sz="1000" spc="0" dirty="0" err="1" smtClean="0">
                <a:latin typeface="Arial" pitchFamily="34" charset="0"/>
                <a:cs typeface="Arial" pitchFamily="34" charset="0"/>
              </a:rPr>
              <a:t>property.California</a:t>
            </a:r>
            <a:r>
              <a:rPr lang="en-US" sz="1000" spc="0" dirty="0" smtClean="0">
                <a:latin typeface="Arial" pitchFamily="34" charset="0"/>
                <a:cs typeface="Arial" pitchFamily="34" charset="0"/>
              </a:rPr>
              <a:t> Green Cultivation, LLC will be sub licensing Jimi Hendrix brand to Producers and manufactures of edibles, and medicines in California. There over 900 edible manufacturers and over 700 medicine producers in California. There are over 50 different categories of edibles products and over 30 categories of medicine products. We will be sub licensing to the top quality producers of each category of the products and will have over 50 sub licensees. </a:t>
            </a:r>
          </a:p>
          <a:p>
            <a:pPr marL="0" indent="0" algn="just" eaLnBrk="0">
              <a:lnSpc>
                <a:spcPct val="120000"/>
              </a:lnSpc>
            </a:pPr>
            <a:endParaRPr lang="en-US" sz="1000" spc="0" dirty="0" smtClean="0">
              <a:latin typeface="Arial" pitchFamily="34" charset="0"/>
              <a:cs typeface="Arial" pitchFamily="34" charset="0"/>
            </a:endParaRPr>
          </a:p>
          <a:p>
            <a:pPr marL="0" indent="0" algn="just" eaLnBrk="0">
              <a:lnSpc>
                <a:spcPct val="120000"/>
              </a:lnSpc>
            </a:pPr>
            <a:r>
              <a:rPr lang="en-US" sz="1000" spc="0" dirty="0" smtClean="0">
                <a:latin typeface="Arial" pitchFamily="34" charset="0"/>
                <a:cs typeface="Arial" pitchFamily="34" charset="0"/>
              </a:rPr>
              <a:t>Jimi Hendrix exclusive licensor is operated by Andrew </a:t>
            </a:r>
            <a:r>
              <a:rPr lang="en-US" sz="1000" spc="0" dirty="0" err="1" smtClean="0">
                <a:latin typeface="Arial" pitchFamily="34" charset="0"/>
                <a:cs typeface="Arial" pitchFamily="34" charset="0"/>
              </a:rPr>
              <a:t>Pitsicalis</a:t>
            </a:r>
            <a:r>
              <a:rPr lang="en-US" sz="1000" spc="0" dirty="0" smtClean="0">
                <a:latin typeface="Arial" pitchFamily="34" charset="0"/>
                <a:cs typeface="Arial" pitchFamily="34" charset="0"/>
              </a:rPr>
              <a:t> with over 20 years in the Cannabis Industry, from Cultivation, to Production, Sales, Education, Media and Consulting. Mr. </a:t>
            </a:r>
            <a:r>
              <a:rPr lang="en-US" sz="1000" spc="0" dirty="0" err="1" smtClean="0">
                <a:latin typeface="Arial" pitchFamily="34" charset="0"/>
                <a:cs typeface="Arial" pitchFamily="34" charset="0"/>
              </a:rPr>
              <a:t>Pitsicalis</a:t>
            </a:r>
            <a:r>
              <a:rPr lang="en-US" sz="1000" spc="0" dirty="0" smtClean="0">
                <a:latin typeface="Arial" pitchFamily="34" charset="0"/>
                <a:cs typeface="Arial" pitchFamily="34" charset="0"/>
              </a:rPr>
              <a:t>, owned one of the largest high end functional glass distribution companies in the world. With the works of the greatest glassblowers, he has distributed these fine works to hundreds of smoke shops and collectors. He was an original partner in Cannabis travel events, High Times events and has had his Glass Collections and Genetics featured in Cannabis Magazines throughout the years. He is a member of Cannabis Science, a leader in cannabis scientific research as the brand and licensing director and sitting member of the policy advisory board. </a:t>
            </a:r>
          </a:p>
          <a:p>
            <a:pPr marL="0" indent="0" algn="just" eaLnBrk="0">
              <a:lnSpc>
                <a:spcPct val="120000"/>
              </a:lnSpc>
            </a:pPr>
            <a:endParaRPr lang="en-US" sz="1000" dirty="0">
              <a:cs typeface="Arial" pitchFamily="34" charset="0"/>
            </a:endParaRPr>
          </a:p>
          <a:p>
            <a:pPr marL="0" indent="0" algn="just" eaLnBrk="0">
              <a:lnSpc>
                <a:spcPct val="120000"/>
              </a:lnSpc>
            </a:pPr>
            <a:r>
              <a:rPr lang="en-US" sz="1000" spc="0" dirty="0" smtClean="0">
                <a:latin typeface="Arial" pitchFamily="34" charset="0"/>
                <a:cs typeface="Arial" pitchFamily="34" charset="0"/>
              </a:rPr>
              <a:t>Purple Haze Properties, LLC was founded through a partnership between Andrew </a:t>
            </a:r>
            <a:r>
              <a:rPr lang="en-US" sz="1000" spc="0" dirty="0" err="1" smtClean="0">
                <a:latin typeface="Arial" pitchFamily="34" charset="0"/>
                <a:cs typeface="Arial" pitchFamily="34" charset="0"/>
              </a:rPr>
              <a:t>Pitsicalis</a:t>
            </a:r>
            <a:r>
              <a:rPr lang="en-US" sz="1000" spc="0" dirty="0" smtClean="0">
                <a:latin typeface="Arial" pitchFamily="34" charset="0"/>
                <a:cs typeface="Arial" pitchFamily="34" charset="0"/>
              </a:rPr>
              <a:t> and Leon Hendrix, blood brother to the legendary guitar icon. Purple Haze Properties, LLC is one of the premiere sources for </a:t>
            </a:r>
            <a:r>
              <a:rPr lang="en-US" sz="1000" spc="0" dirty="0" err="1" smtClean="0">
                <a:latin typeface="Arial" pitchFamily="34" charset="0"/>
                <a:cs typeface="Arial" pitchFamily="34" charset="0"/>
              </a:rPr>
              <a:t>Jimi</a:t>
            </a:r>
            <a:r>
              <a:rPr lang="en-US" sz="1000" spc="0" dirty="0" smtClean="0">
                <a:latin typeface="Arial" pitchFamily="34" charset="0"/>
                <a:cs typeface="Arial" pitchFamily="34" charset="0"/>
              </a:rPr>
              <a:t> Hendrix cannabis related products. They participate in all aspects of the cannabis industry including Licensing, Social, Medical, Music and Entertainment areas.</a:t>
            </a:r>
            <a:endParaRPr lang="en-US" sz="1000" spc="0" dirty="0">
              <a:latin typeface="Arial" pitchFamily="34" charset="0"/>
              <a:cs typeface="Arial" pitchFamily="34" charset="0"/>
            </a:endParaRPr>
          </a:p>
        </p:txBody>
      </p:sp>
      <p:sp>
        <p:nvSpPr>
          <p:cNvPr id="8" name="Slide Number Placeholder 7"/>
          <p:cNvSpPr>
            <a:spLocks noGrp="1"/>
          </p:cNvSpPr>
          <p:nvPr>
            <p:ph type="sldNum" sz="quarter" idx="12"/>
          </p:nvPr>
        </p:nvSpPr>
        <p:spPr>
          <a:xfrm>
            <a:off x="6553200" y="6356350"/>
            <a:ext cx="2133600" cy="365125"/>
          </a:xfrm>
        </p:spPr>
        <p:txBody>
          <a:bodyPr/>
          <a:lstStyle/>
          <a:p>
            <a:fld id="{F55C50A9-44CF-4968-B481-C4C34B62CCCD}" type="slidenum">
              <a:rPr lang="en-US" smtClean="0"/>
              <a:pPr/>
              <a:t>4</a:t>
            </a:fld>
            <a:endParaRPr lang="en-US" dirty="0"/>
          </a:p>
        </p:txBody>
      </p:sp>
      <p:cxnSp>
        <p:nvCxnSpPr>
          <p:cNvPr id="9" name="직선 연결선 22"/>
          <p:cNvCxnSpPr/>
          <p:nvPr/>
        </p:nvCxnSpPr>
        <p:spPr>
          <a:xfrm>
            <a:off x="2743200" y="5181600"/>
            <a:ext cx="6126480" cy="1588"/>
          </a:xfrm>
          <a:prstGeom prst="line">
            <a:avLst/>
          </a:prstGeom>
          <a:ln w="12700">
            <a:solidFill>
              <a:srgbClr val="C1A770"/>
            </a:solidFill>
          </a:ln>
        </p:spPr>
        <p:style>
          <a:lnRef idx="1">
            <a:schemeClr val="accent1"/>
          </a:lnRef>
          <a:fillRef idx="0">
            <a:schemeClr val="accent1"/>
          </a:fillRef>
          <a:effectRef idx="0">
            <a:schemeClr val="accent1"/>
          </a:effectRef>
          <a:fontRef idx="minor">
            <a:schemeClr val="tx1"/>
          </a:fontRef>
        </p:style>
      </p:cxnSp>
      <p:sp>
        <p:nvSpPr>
          <p:cNvPr id="12" name="Footer Placeholder 4"/>
          <p:cNvSpPr>
            <a:spLocks noGrp="1"/>
          </p:cNvSpPr>
          <p:nvPr>
            <p:ph type="ftr" sz="quarter" idx="11"/>
          </p:nvPr>
        </p:nvSpPr>
        <p:spPr>
          <a:xfrm>
            <a:off x="304800" y="6400800"/>
            <a:ext cx="2895600" cy="365125"/>
          </a:xfrm>
        </p:spPr>
        <p:txBody>
          <a:bodyPr/>
          <a:lstStyle>
            <a:lvl1pPr algn="l" eaLnBrk="0">
              <a:defRPr sz="800" kern="0" cap="none" baseline="0">
                <a:solidFill>
                  <a:srgbClr val="C1A770"/>
                </a:solidFill>
                <a:latin typeface="Arial" pitchFamily="34" charset="0"/>
              </a:defRPr>
            </a:lvl1pPr>
          </a:lstStyle>
          <a:p>
            <a:r>
              <a:rPr lang="en-US" smtClean="0"/>
              <a:t>California Green Cultivation.LLC</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F55C50A9-44CF-4968-B481-C4C34B62CCCD}" type="slidenum">
              <a:rPr lang="en-US" smtClean="0"/>
              <a:pPr/>
              <a:t>5</a:t>
            </a:fld>
            <a:endParaRPr lang="en-US" dirty="0"/>
          </a:p>
        </p:txBody>
      </p:sp>
      <p:sp>
        <p:nvSpPr>
          <p:cNvPr id="11" name="Footer Placeholder 10"/>
          <p:cNvSpPr>
            <a:spLocks noGrp="1"/>
          </p:cNvSpPr>
          <p:nvPr>
            <p:ph type="ftr" sz="quarter" idx="11"/>
          </p:nvPr>
        </p:nvSpPr>
        <p:spPr/>
        <p:txBody>
          <a:bodyPr/>
          <a:lstStyle/>
          <a:p>
            <a:r>
              <a:rPr lang="en-US" dirty="0" smtClean="0"/>
              <a:t>California Green Cultivation.LLC</a:t>
            </a:r>
            <a:endParaRPr lang="en-US" dirty="0"/>
          </a:p>
        </p:txBody>
      </p:sp>
      <p:sp>
        <p:nvSpPr>
          <p:cNvPr id="14" name="Title 1"/>
          <p:cNvSpPr>
            <a:spLocks noGrp="1"/>
          </p:cNvSpPr>
          <p:nvPr>
            <p:ph type="title"/>
          </p:nvPr>
        </p:nvSpPr>
        <p:spPr>
          <a:xfrm>
            <a:off x="360000" y="531734"/>
            <a:ext cx="5050200" cy="3202066"/>
          </a:xfrm>
        </p:spPr>
        <p:txBody>
          <a:bodyPr>
            <a:normAutofit/>
          </a:bodyPr>
          <a:lstStyle/>
          <a:p>
            <a:pPr>
              <a:lnSpc>
                <a:spcPct val="100000"/>
              </a:lnSpc>
            </a:pPr>
            <a:r>
              <a:rPr lang="en-US" sz="3600" b="1" kern="0" cap="all" spc="0" dirty="0" smtClean="0">
                <a:latin typeface="Arial" pitchFamily="34" charset="0"/>
                <a:cs typeface="Arial" pitchFamily="34" charset="0"/>
              </a:rPr>
              <a:t>Bio of CGC Managing Partner and CEO</a:t>
            </a:r>
            <a:endParaRPr lang="en-US" sz="3500" kern="0" cap="all" spc="0" dirty="0">
              <a:latin typeface="Arial" pitchFamily="34" charset="0"/>
              <a:cs typeface="Arial" pitchFamily="34" charset="0"/>
            </a:endParaRPr>
          </a:p>
        </p:txBody>
      </p:sp>
      <p:sp>
        <p:nvSpPr>
          <p:cNvPr id="15" name="Text Placeholder 3"/>
          <p:cNvSpPr>
            <a:spLocks noGrp="1"/>
          </p:cNvSpPr>
          <p:nvPr>
            <p:ph type="body" sz="quarter" idx="10"/>
          </p:nvPr>
        </p:nvSpPr>
        <p:spPr>
          <a:xfrm>
            <a:off x="2700000" y="1981200"/>
            <a:ext cx="5943600" cy="4375150"/>
          </a:xfrm>
        </p:spPr>
        <p:txBody>
          <a:bodyPr>
            <a:noAutofit/>
          </a:bodyPr>
          <a:lstStyle/>
          <a:p>
            <a:pPr marL="0" indent="0" algn="just" eaLnBrk="0">
              <a:lnSpc>
                <a:spcPct val="150000"/>
              </a:lnSpc>
            </a:pPr>
            <a:r>
              <a:rPr lang="en-US" sz="1000" kern="0" spc="0" dirty="0" smtClean="0">
                <a:latin typeface="Arial" pitchFamily="34" charset="0"/>
                <a:cs typeface="Arial" pitchFamily="34" charset="0"/>
              </a:rPr>
              <a:t>Robert </a:t>
            </a:r>
            <a:r>
              <a:rPr lang="en-US" sz="1000" kern="0" spc="0" dirty="0" err="1" smtClean="0">
                <a:latin typeface="Arial" pitchFamily="34" charset="0"/>
                <a:cs typeface="Arial" pitchFamily="34" charset="0"/>
              </a:rPr>
              <a:t>Pinchuck</a:t>
            </a:r>
            <a:r>
              <a:rPr lang="en-US" sz="1000" kern="0" spc="0" dirty="0" smtClean="0">
                <a:latin typeface="Arial" pitchFamily="34" charset="0"/>
                <a:cs typeface="Arial" pitchFamily="34" charset="0"/>
              </a:rPr>
              <a:t> has been President and CEO of Columbia Law List for over 30 years. Columbia Law List has been marketing and consulting law firms since 1905. Columbia Law List owns top ranked attorney products and services, which are listed on </a:t>
            </a:r>
            <a:r>
              <a:rPr lang="en-US" sz="1000" kern="0" spc="0" dirty="0" err="1" smtClean="0">
                <a:latin typeface="Arial" pitchFamily="34" charset="0"/>
                <a:cs typeface="Arial" pitchFamily="34" charset="0"/>
              </a:rPr>
              <a:t>columbiafinancial.us</a:t>
            </a:r>
            <a:r>
              <a:rPr lang="en-US" sz="1000" kern="0" spc="0" dirty="0" smtClean="0">
                <a:latin typeface="Arial" pitchFamily="34" charset="0"/>
                <a:cs typeface="Arial" pitchFamily="34" charset="0"/>
              </a:rPr>
              <a:t>. Legal compliance training has been the focus of business operations. </a:t>
            </a:r>
          </a:p>
          <a:p>
            <a:pPr marL="0" indent="0" algn="just" eaLnBrk="0">
              <a:lnSpc>
                <a:spcPct val="150000"/>
              </a:lnSpc>
            </a:pPr>
            <a:r>
              <a:rPr lang="en-US" sz="1000" kern="0" spc="0" dirty="0" smtClean="0">
                <a:latin typeface="Arial" pitchFamily="34" charset="0"/>
                <a:cs typeface="Arial" pitchFamily="34" charset="0"/>
              </a:rPr>
              <a:t>Rob </a:t>
            </a:r>
            <a:r>
              <a:rPr lang="en-US" sz="1000" kern="0" spc="0" dirty="0" err="1" smtClean="0">
                <a:latin typeface="Arial" pitchFamily="34" charset="0"/>
                <a:cs typeface="Arial" pitchFamily="34" charset="0"/>
              </a:rPr>
              <a:t>Pinchuck</a:t>
            </a:r>
            <a:r>
              <a:rPr lang="en-US" sz="1000" kern="0" spc="0" dirty="0" smtClean="0">
                <a:latin typeface="Arial" pitchFamily="34" charset="0"/>
                <a:cs typeface="Arial" pitchFamily="34" charset="0"/>
              </a:rPr>
              <a:t> entered the cannabis industry 4 years ago and is now Managing Partner and CEO of Colorado Product Services. CPS has one of the largest marijuana licensed facilities in the Rocky Mountains and owns several edible food companies. Robert also owns and manages the first recreational dispensary in the Roaring Fork Valley, named Doctors Garden. Robert </a:t>
            </a:r>
            <a:r>
              <a:rPr lang="en-US" sz="1000" kern="0" spc="0" dirty="0" err="1" smtClean="0">
                <a:latin typeface="Arial" pitchFamily="34" charset="0"/>
                <a:cs typeface="Arial" pitchFamily="34" charset="0"/>
              </a:rPr>
              <a:t>Pinchuck</a:t>
            </a:r>
            <a:r>
              <a:rPr lang="en-US" sz="1000" kern="0" spc="0" dirty="0" smtClean="0">
                <a:latin typeface="Arial" pitchFamily="34" charset="0"/>
                <a:cs typeface="Arial" pitchFamily="34" charset="0"/>
              </a:rPr>
              <a:t> works with Fortune 500 companies and employee hundreds of law firms as well as work with Financial Institutions. Robert </a:t>
            </a:r>
            <a:r>
              <a:rPr lang="en-US" sz="1000" kern="0" spc="0" dirty="0" err="1" smtClean="0">
                <a:latin typeface="Arial" pitchFamily="34" charset="0"/>
                <a:cs typeface="Arial" pitchFamily="34" charset="0"/>
              </a:rPr>
              <a:t>Pinchuck</a:t>
            </a:r>
            <a:r>
              <a:rPr lang="en-US" sz="1000" kern="0" spc="0" dirty="0" smtClean="0">
                <a:latin typeface="Arial" pitchFamily="34" charset="0"/>
                <a:cs typeface="Arial" pitchFamily="34" charset="0"/>
              </a:rPr>
              <a:t> has been a legal and cannabis consultant for years and has spoken at conferences throughout the United States and in foreign countries.</a:t>
            </a:r>
          </a:p>
          <a:p>
            <a:pPr marL="0" indent="0" algn="just" eaLnBrk="0">
              <a:lnSpc>
                <a:spcPct val="150000"/>
              </a:lnSpc>
            </a:pPr>
            <a:r>
              <a:rPr lang="en-US" sz="1000" kern="0" dirty="0" smtClean="0">
                <a:cs typeface="Arial" pitchFamily="34" charset="0"/>
              </a:rPr>
              <a:t>The following are a list of companies owned by Robert </a:t>
            </a:r>
            <a:r>
              <a:rPr lang="en-US" sz="1000" kern="0" dirty="0" err="1" smtClean="0">
                <a:cs typeface="Arial" pitchFamily="34" charset="0"/>
              </a:rPr>
              <a:t>Pinchuck</a:t>
            </a:r>
            <a:r>
              <a:rPr lang="en-US" sz="1000" kern="0" dirty="0" smtClean="0">
                <a:cs typeface="Arial" pitchFamily="34" charset="0"/>
              </a:rPr>
              <a:t>.</a:t>
            </a:r>
          </a:p>
          <a:p>
            <a:pPr marL="0" indent="0" algn="just" eaLnBrk="0">
              <a:lnSpc>
                <a:spcPct val="150000"/>
              </a:lnSpc>
            </a:pPr>
            <a:r>
              <a:rPr lang="en-US" sz="1000" kern="0" spc="0" dirty="0" smtClean="0">
                <a:latin typeface="Arial" pitchFamily="34" charset="0"/>
                <a:cs typeface="Arial" pitchFamily="34" charset="0"/>
              </a:rPr>
              <a:t>FDCPS Certifications, LLC: </a:t>
            </a:r>
            <a:r>
              <a:rPr lang="en-US" sz="1000" kern="0" spc="0" dirty="0" smtClean="0">
                <a:latin typeface="Arial" pitchFamily="34" charset="0"/>
                <a:cs typeface="Arial" pitchFamily="34" charset="0"/>
                <a:hlinkClick r:id="rId2"/>
              </a:rPr>
              <a:t>www.fdcpacertifications.com</a:t>
            </a:r>
            <a:endParaRPr lang="en-US" sz="1000" kern="0" spc="0" dirty="0" smtClean="0">
              <a:latin typeface="Arial" pitchFamily="34" charset="0"/>
              <a:cs typeface="Arial" pitchFamily="34" charset="0"/>
            </a:endParaRPr>
          </a:p>
          <a:p>
            <a:pPr marL="0" indent="0" algn="just" eaLnBrk="0">
              <a:lnSpc>
                <a:spcPct val="150000"/>
              </a:lnSpc>
            </a:pPr>
            <a:r>
              <a:rPr lang="en-US" sz="1000" kern="0" spc="0" dirty="0" smtClean="0">
                <a:latin typeface="Arial" pitchFamily="34" charset="0"/>
                <a:cs typeface="Arial" pitchFamily="34" charset="0"/>
              </a:rPr>
              <a:t>The </a:t>
            </a:r>
            <a:r>
              <a:rPr lang="en-US" sz="1000" kern="0" spc="0" dirty="0" err="1" smtClean="0">
                <a:latin typeface="Arial" pitchFamily="34" charset="0"/>
                <a:cs typeface="Arial" pitchFamily="34" charset="0"/>
              </a:rPr>
              <a:t>Columbis</a:t>
            </a:r>
            <a:r>
              <a:rPr lang="en-US" sz="1000" kern="0" spc="0" dirty="0" smtClean="0">
                <a:latin typeface="Arial" pitchFamily="34" charset="0"/>
                <a:cs typeface="Arial" pitchFamily="34" charset="0"/>
              </a:rPr>
              <a:t> Law List (since 1905): </a:t>
            </a:r>
            <a:r>
              <a:rPr lang="en-US" sz="1000" kern="0" spc="0" dirty="0" smtClean="0">
                <a:latin typeface="Arial" pitchFamily="34" charset="0"/>
                <a:cs typeface="Arial" pitchFamily="34" charset="0"/>
                <a:hlinkClick r:id="rId3"/>
              </a:rPr>
              <a:t>www.columbislist.com</a:t>
            </a:r>
            <a:endParaRPr lang="en-US" sz="1000" kern="0" spc="0" dirty="0" smtClean="0">
              <a:latin typeface="Arial" pitchFamily="34" charset="0"/>
              <a:cs typeface="Arial" pitchFamily="34" charset="0"/>
            </a:endParaRPr>
          </a:p>
          <a:p>
            <a:pPr marL="0" indent="0" algn="just" eaLnBrk="0">
              <a:lnSpc>
                <a:spcPct val="150000"/>
              </a:lnSpc>
            </a:pPr>
            <a:r>
              <a:rPr lang="en-US" sz="1000" kern="0" dirty="0" smtClean="0">
                <a:cs typeface="Arial" pitchFamily="34" charset="0"/>
              </a:rPr>
              <a:t>Top Ten Marketing: </a:t>
            </a:r>
            <a:r>
              <a:rPr lang="en-US" sz="1000" kern="0" dirty="0" smtClean="0">
                <a:cs typeface="Arial" pitchFamily="34" charset="0"/>
                <a:hlinkClick r:id="rId4"/>
              </a:rPr>
              <a:t>www.top-ten-marketing.com</a:t>
            </a:r>
            <a:endParaRPr lang="en-US" sz="1000" kern="0" dirty="0" smtClean="0">
              <a:cs typeface="Arial" pitchFamily="34" charset="0"/>
            </a:endParaRPr>
          </a:p>
          <a:p>
            <a:pPr marL="0" indent="0" algn="just">
              <a:lnSpc>
                <a:spcPct val="150000"/>
              </a:lnSpc>
            </a:pPr>
            <a:r>
              <a:rPr lang="en-US" sz="1000" kern="0" dirty="0" smtClean="0">
                <a:cs typeface="Arial" pitchFamily="34" charset="0"/>
              </a:rPr>
              <a:t>Private Investigative Firm: </a:t>
            </a:r>
            <a:r>
              <a:rPr lang="en-US" sz="1000" kern="0" dirty="0" smtClean="0">
                <a:cs typeface="Arial" pitchFamily="34" charset="0"/>
                <a:hlinkClick r:id="rId5"/>
              </a:rPr>
              <a:t>www.seizeassets.com</a:t>
            </a:r>
            <a:endParaRPr lang="en-US" sz="1000" kern="0" dirty="0" smtClean="0">
              <a:cs typeface="Arial" pitchFamily="34" charset="0"/>
            </a:endParaRPr>
          </a:p>
          <a:p>
            <a:pPr marL="0" indent="0" algn="just">
              <a:lnSpc>
                <a:spcPct val="150000"/>
              </a:lnSpc>
            </a:pPr>
            <a:r>
              <a:rPr lang="en-US" sz="1000" kern="0" dirty="0" smtClean="0">
                <a:cs typeface="Arial" pitchFamily="34" charset="0"/>
              </a:rPr>
              <a:t>Colorado Product Services: </a:t>
            </a:r>
            <a:r>
              <a:rPr lang="en-US" sz="1000" kern="0" spc="0" dirty="0" smtClean="0">
                <a:latin typeface="Arial" pitchFamily="34" charset="0"/>
                <a:cs typeface="Arial" pitchFamily="34" charset="0"/>
                <a:hlinkClick r:id="rId6"/>
              </a:rPr>
              <a:t>www.coloradoproductservices.com</a:t>
            </a:r>
            <a:endParaRPr lang="en-US" sz="1000" kern="0" spc="0" dirty="0" smtClean="0">
              <a:latin typeface="Arial" pitchFamily="34" charset="0"/>
              <a:cs typeface="Arial" pitchFamily="34" charset="0"/>
            </a:endParaRPr>
          </a:p>
          <a:p>
            <a:pPr marL="0" indent="0" algn="just">
              <a:lnSpc>
                <a:spcPct val="150000"/>
              </a:lnSpc>
            </a:pPr>
            <a:endParaRPr lang="en-US" sz="1000" kern="0" spc="0" dirty="0">
              <a:latin typeface="Arial" pitchFamily="34" charset="0"/>
              <a:cs typeface="Arial"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531734"/>
            <a:ext cx="5050200" cy="3202066"/>
          </a:xfrm>
        </p:spPr>
        <p:txBody>
          <a:bodyPr>
            <a:normAutofit/>
          </a:bodyPr>
          <a:lstStyle/>
          <a:p>
            <a:pPr>
              <a:lnSpc>
                <a:spcPct val="100000"/>
              </a:lnSpc>
            </a:pPr>
            <a:r>
              <a:rPr lang="en-US" sz="3600" b="1" cap="all" dirty="0" smtClean="0"/>
              <a:t>Colorado Product Services</a:t>
            </a:r>
            <a:endParaRPr lang="en-US" sz="3500" kern="0" cap="all" spc="0" dirty="0">
              <a:latin typeface="Arial" pitchFamily="34" charset="0"/>
              <a:cs typeface="Arial" pitchFamily="34" charset="0"/>
            </a:endParaRPr>
          </a:p>
        </p:txBody>
      </p:sp>
      <p:sp>
        <p:nvSpPr>
          <p:cNvPr id="4" name="Text Placeholder 3"/>
          <p:cNvSpPr>
            <a:spLocks noGrp="1"/>
          </p:cNvSpPr>
          <p:nvPr>
            <p:ph type="body" sz="quarter" idx="10"/>
          </p:nvPr>
        </p:nvSpPr>
        <p:spPr>
          <a:xfrm>
            <a:off x="2700000" y="1770896"/>
            <a:ext cx="5943600" cy="1353304"/>
          </a:xfrm>
        </p:spPr>
        <p:txBody>
          <a:bodyPr>
            <a:noAutofit/>
          </a:bodyPr>
          <a:lstStyle/>
          <a:p>
            <a:pPr marL="0" indent="0" algn="just" eaLnBrk="0">
              <a:lnSpc>
                <a:spcPct val="150000"/>
              </a:lnSpc>
            </a:pPr>
            <a:r>
              <a:rPr lang="en-US" sz="1000" spc="0" dirty="0" smtClean="0">
                <a:latin typeface="Arial" pitchFamily="34" charset="0"/>
                <a:cs typeface="Arial" pitchFamily="34" charset="0"/>
              </a:rPr>
              <a:t>The Chairman of California Cultivation, LLC, Mr. Robert </a:t>
            </a:r>
            <a:r>
              <a:rPr lang="en-US" sz="1000" spc="0" dirty="0" err="1" smtClean="0">
                <a:latin typeface="Arial" pitchFamily="34" charset="0"/>
                <a:cs typeface="Arial" pitchFamily="34" charset="0"/>
              </a:rPr>
              <a:t>Pinchuck</a:t>
            </a:r>
            <a:r>
              <a:rPr lang="en-US" sz="1000" spc="0" dirty="0" smtClean="0">
                <a:latin typeface="Arial" pitchFamily="34" charset="0"/>
                <a:cs typeface="Arial" pitchFamily="34" charset="0"/>
              </a:rPr>
              <a:t> is also a President/CEO of Colorado Product Services. Colorado Product Services works to produce and distribute the highest quality cannabis products in order to definitively exceed our customer's expectations. CPS has recently entered into an agreement for exclusive </a:t>
            </a:r>
            <a:r>
              <a:rPr lang="en-US" sz="1000" spc="0" dirty="0" err="1" smtClean="0">
                <a:latin typeface="Arial" pitchFamily="34" charset="0"/>
                <a:cs typeface="Arial" pitchFamily="34" charset="0"/>
              </a:rPr>
              <a:t>Vape</a:t>
            </a:r>
            <a:r>
              <a:rPr lang="en-US" sz="1000" spc="0" dirty="0" smtClean="0">
                <a:latin typeface="Arial" pitchFamily="34" charset="0"/>
                <a:cs typeface="Arial" pitchFamily="34" charset="0"/>
              </a:rPr>
              <a:t> pen sales for the Gigantic Celebrity Band 311. They are published to have over 10 million fans in the U</a:t>
            </a:r>
            <a:r>
              <a:rPr lang="en-US" sz="1000" dirty="0" smtClean="0">
                <a:cs typeface="Arial" pitchFamily="34" charset="0"/>
              </a:rPr>
              <a:t>nited States and World Wide</a:t>
            </a:r>
            <a:r>
              <a:rPr lang="en-US" sz="1000" spc="0" dirty="0" smtClean="0">
                <a:latin typeface="Arial" pitchFamily="34" charset="0"/>
                <a:cs typeface="Arial" pitchFamily="34" charset="0"/>
              </a:rPr>
              <a:t>.</a:t>
            </a:r>
            <a:endParaRPr lang="en-US" sz="1000" spc="0" dirty="0">
              <a:latin typeface="Arial" pitchFamily="34" charset="0"/>
              <a:cs typeface="Arial" pitchFamily="34" charset="0"/>
            </a:endParaRPr>
          </a:p>
        </p:txBody>
      </p:sp>
      <p:sp>
        <p:nvSpPr>
          <p:cNvPr id="7" name="Text Placeholder 8"/>
          <p:cNvSpPr>
            <a:spLocks noGrp="1"/>
          </p:cNvSpPr>
          <p:nvPr>
            <p:ph type="body" sz="quarter" idx="16"/>
          </p:nvPr>
        </p:nvSpPr>
        <p:spPr>
          <a:xfrm>
            <a:off x="2700000" y="3142496"/>
            <a:ext cx="5943600" cy="685800"/>
          </a:xfrm>
        </p:spPr>
        <p:txBody>
          <a:bodyPr>
            <a:normAutofit/>
          </a:bodyPr>
          <a:lstStyle/>
          <a:p>
            <a:pPr eaLnBrk="0">
              <a:lnSpc>
                <a:spcPct val="100000"/>
              </a:lnSpc>
            </a:pPr>
            <a:r>
              <a:rPr lang="en-US" sz="3000" dirty="0" smtClean="0">
                <a:latin typeface="Times New Roman" pitchFamily="18" charset="0"/>
                <a:cs typeface="Times New Roman" pitchFamily="18" charset="0"/>
              </a:rPr>
              <a:t>OUR GROW PRINCIPLES</a:t>
            </a:r>
            <a:endParaRPr lang="en-US" sz="3000" dirty="0">
              <a:latin typeface="Times New Roman" pitchFamily="18" charset="0"/>
              <a:cs typeface="Times New Roman" pitchFamily="18" charset="0"/>
            </a:endParaRPr>
          </a:p>
        </p:txBody>
      </p:sp>
      <p:sp>
        <p:nvSpPr>
          <p:cNvPr id="9" name="Text Placeholder 3"/>
          <p:cNvSpPr>
            <a:spLocks noGrp="1"/>
          </p:cNvSpPr>
          <p:nvPr>
            <p:ph type="body" sz="quarter" idx="10"/>
          </p:nvPr>
        </p:nvSpPr>
        <p:spPr>
          <a:xfrm>
            <a:off x="2697480" y="3617991"/>
            <a:ext cx="5943600" cy="1353304"/>
          </a:xfrm>
        </p:spPr>
        <p:txBody>
          <a:bodyPr>
            <a:noAutofit/>
          </a:bodyPr>
          <a:lstStyle/>
          <a:p>
            <a:pPr marL="0" indent="0" algn="just" eaLnBrk="0">
              <a:lnSpc>
                <a:spcPct val="120000"/>
              </a:lnSpc>
            </a:pPr>
            <a:r>
              <a:rPr lang="en-US" sz="1000" spc="0" dirty="0" smtClean="0">
                <a:latin typeface="Arial" pitchFamily="34" charset="0"/>
                <a:cs typeface="Arial" pitchFamily="34" charset="0"/>
              </a:rPr>
              <a:t>Colorado Product Services operates on a 5-acre, licensed property to grow medical and recreational cannabis. We currently have a 43,000-square-foot, high-tech, indoor facility that was built from the ground up. We have plans to build an additional 100,000-square-foot of indoor grow space on the property. Our cannabis is produced by our master growers who have over 20 years in commercial agricultural experience. After testing 24 of the top-rated cultivation lighting technologies, we spent significant capital and time within research and development to ensure our lighting equipment produces the finest quality cannabis in the market. Our focus on cleanliness and organic grow practices remains a proprietary secret for Colorado Product Service’s long-term success.</a:t>
            </a:r>
            <a:endParaRPr lang="en-US" sz="1000" spc="0" dirty="0">
              <a:latin typeface="Arial" pitchFamily="34" charset="0"/>
              <a:cs typeface="Arial" pitchFamily="34" charset="0"/>
            </a:endParaRPr>
          </a:p>
        </p:txBody>
      </p:sp>
      <p:sp>
        <p:nvSpPr>
          <p:cNvPr id="12" name="Slide Number Placeholder 11"/>
          <p:cNvSpPr>
            <a:spLocks noGrp="1"/>
          </p:cNvSpPr>
          <p:nvPr>
            <p:ph type="sldNum" sz="quarter" idx="12"/>
          </p:nvPr>
        </p:nvSpPr>
        <p:spPr>
          <a:xfrm>
            <a:off x="6553200" y="6356350"/>
            <a:ext cx="2133600" cy="365125"/>
          </a:xfrm>
        </p:spPr>
        <p:txBody>
          <a:bodyPr/>
          <a:lstStyle/>
          <a:p>
            <a:fld id="{F55C50A9-44CF-4968-B481-C4C34B62CCCD}" type="slidenum">
              <a:rPr lang="en-US" smtClean="0"/>
              <a:pPr/>
              <a:t>6</a:t>
            </a:fld>
            <a:endParaRPr lang="en-US"/>
          </a:p>
        </p:txBody>
      </p:sp>
      <p:sp>
        <p:nvSpPr>
          <p:cNvPr id="15" name="직사각형 13"/>
          <p:cNvSpPr/>
          <p:nvPr/>
        </p:nvSpPr>
        <p:spPr>
          <a:xfrm>
            <a:off x="2667000" y="5410200"/>
            <a:ext cx="5943600" cy="255591"/>
          </a:xfrm>
          <a:prstGeom prst="rect">
            <a:avLst/>
          </a:prstGeom>
          <a:solidFill>
            <a:srgbClr val="C1A77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a:p>
        </p:txBody>
      </p:sp>
      <p:sp>
        <p:nvSpPr>
          <p:cNvPr id="16" name="텍스트 개체 틀 28"/>
          <p:cNvSpPr>
            <a:spLocks noGrp="1"/>
          </p:cNvSpPr>
          <p:nvPr>
            <p:ph type="body" sz="quarter" idx="13"/>
          </p:nvPr>
        </p:nvSpPr>
        <p:spPr>
          <a:xfrm>
            <a:off x="7543800" y="5465836"/>
            <a:ext cx="859200" cy="451637"/>
          </a:xfrm>
          <a:prstGeom prst="rect">
            <a:avLst/>
          </a:prstGeom>
        </p:spPr>
        <p:txBody>
          <a:bodyPr lIns="0" tIns="0" rIns="0" bIns="0"/>
          <a:lstStyle>
            <a:lvl1pPr eaLnBrk="0">
              <a:lnSpc>
                <a:spcPts val="1100"/>
              </a:lnSpc>
              <a:buNone/>
              <a:defRPr sz="1000" baseline="0">
                <a:solidFill>
                  <a:srgbClr val="008000"/>
                </a:solidFill>
                <a:latin typeface="Arial" pitchFamily="34" charset="0"/>
                <a:ea typeface="나눔고딕" pitchFamily="50" charset="-127"/>
              </a:defRPr>
            </a:lvl1pPr>
          </a:lstStyle>
          <a:p>
            <a:pPr lvl="0"/>
            <a:r>
              <a:rPr lang="en-US" altLang="ko-KR" b="1" dirty="0" smtClean="0">
                <a:solidFill>
                  <a:schemeClr val="bg1"/>
                </a:solidFill>
              </a:rPr>
              <a:t>Continue &gt;&gt;</a:t>
            </a:r>
            <a:endParaRPr lang="ko-KR" altLang="en-US" b="1" dirty="0">
              <a:solidFill>
                <a:schemeClr val="bg1"/>
              </a:solidFill>
            </a:endParaRPr>
          </a:p>
        </p:txBody>
      </p:sp>
      <p:sp>
        <p:nvSpPr>
          <p:cNvPr id="11" name="Footer Placeholder 4"/>
          <p:cNvSpPr>
            <a:spLocks noGrp="1"/>
          </p:cNvSpPr>
          <p:nvPr>
            <p:ph type="ftr" sz="quarter" idx="11"/>
          </p:nvPr>
        </p:nvSpPr>
        <p:spPr>
          <a:xfrm>
            <a:off x="304800" y="6400800"/>
            <a:ext cx="2895600" cy="365125"/>
          </a:xfrm>
        </p:spPr>
        <p:txBody>
          <a:bodyPr/>
          <a:lstStyle>
            <a:lvl1pPr algn="l" eaLnBrk="0">
              <a:defRPr sz="800" kern="0" cap="none" baseline="0">
                <a:solidFill>
                  <a:srgbClr val="C1A770"/>
                </a:solidFill>
                <a:latin typeface="Arial" pitchFamily="34" charset="0"/>
              </a:defRPr>
            </a:lvl1pPr>
          </a:lstStyle>
          <a:p>
            <a:r>
              <a:rPr lang="en-US" dirty="0" smtClean="0"/>
              <a:t>California Green Cultivation.LLC</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531734"/>
            <a:ext cx="5050200" cy="3202066"/>
          </a:xfrm>
        </p:spPr>
        <p:txBody>
          <a:bodyPr>
            <a:normAutofit/>
          </a:bodyPr>
          <a:lstStyle/>
          <a:p>
            <a:pPr>
              <a:lnSpc>
                <a:spcPct val="100000"/>
              </a:lnSpc>
            </a:pPr>
            <a:r>
              <a:rPr lang="en-US" sz="3600" b="1" cap="all" dirty="0" smtClean="0"/>
              <a:t>Colorado Product Services</a:t>
            </a:r>
            <a:endParaRPr lang="en-US" sz="3500" kern="0" cap="all" spc="0" dirty="0">
              <a:latin typeface="Arial" pitchFamily="34" charset="0"/>
              <a:cs typeface="Arial" pitchFamily="34" charset="0"/>
            </a:endParaRPr>
          </a:p>
        </p:txBody>
      </p:sp>
      <p:sp>
        <p:nvSpPr>
          <p:cNvPr id="4" name="Text Placeholder 3"/>
          <p:cNvSpPr>
            <a:spLocks noGrp="1"/>
          </p:cNvSpPr>
          <p:nvPr>
            <p:ph type="body" sz="quarter" idx="10"/>
          </p:nvPr>
        </p:nvSpPr>
        <p:spPr>
          <a:xfrm>
            <a:off x="2700000" y="2304296"/>
            <a:ext cx="5943600" cy="1353304"/>
          </a:xfrm>
        </p:spPr>
        <p:txBody>
          <a:bodyPr>
            <a:noAutofit/>
          </a:bodyPr>
          <a:lstStyle/>
          <a:p>
            <a:pPr marL="0" indent="0" algn="just">
              <a:lnSpc>
                <a:spcPct val="120000"/>
              </a:lnSpc>
            </a:pPr>
            <a:r>
              <a:rPr lang="en-US" sz="1000" spc="0" dirty="0" smtClean="0"/>
              <a:t>At Colorado Product Services the hydrocarbon extractions we offer maintain a level of excellence that have set a new standard for quality within the state of Colorado. Utilizing industry leading equipment, the cleanest in solvent precursor, as well as top-shelf starting material in our specialized clean room environment we are capable of producing butane based extracts in any consistency desired and to a never before seen caliber of concentrate. Because of our in line </a:t>
            </a:r>
            <a:r>
              <a:rPr lang="en-US" sz="1000" spc="0" dirty="0" err="1" smtClean="0"/>
              <a:t>dewaxxing</a:t>
            </a:r>
            <a:r>
              <a:rPr lang="en-US" sz="1000" spc="0" dirty="0" smtClean="0"/>
              <a:t> capabilities, cryogenic operation, and oil free process, our extracts are guaranteed to maximize the potential of the starting material unlike any before seen with current industry standard extraction technique.</a:t>
            </a:r>
            <a:endParaRPr lang="en-US" sz="1000" spc="0" dirty="0">
              <a:latin typeface="Arial" pitchFamily="34" charset="0"/>
              <a:cs typeface="Arial" pitchFamily="34" charset="0"/>
            </a:endParaRPr>
          </a:p>
        </p:txBody>
      </p:sp>
      <p:sp>
        <p:nvSpPr>
          <p:cNvPr id="7" name="Text Placeholder 8"/>
          <p:cNvSpPr>
            <a:spLocks noGrp="1"/>
          </p:cNvSpPr>
          <p:nvPr>
            <p:ph type="body" sz="quarter" idx="16"/>
          </p:nvPr>
        </p:nvSpPr>
        <p:spPr>
          <a:xfrm>
            <a:off x="2700000" y="3886200"/>
            <a:ext cx="5943600" cy="685800"/>
          </a:xfrm>
        </p:spPr>
        <p:txBody>
          <a:bodyPr>
            <a:normAutofit/>
          </a:bodyPr>
          <a:lstStyle/>
          <a:p>
            <a:pPr>
              <a:lnSpc>
                <a:spcPct val="100000"/>
              </a:lnSpc>
            </a:pPr>
            <a:r>
              <a:rPr lang="en-US" sz="3200" dirty="0" smtClean="0">
                <a:solidFill>
                  <a:srgbClr val="8F3845"/>
                </a:solidFill>
              </a:rPr>
              <a:t>MESSAGE FROM OUR CEO:</a:t>
            </a:r>
            <a:endParaRPr lang="en-US" sz="3000" dirty="0">
              <a:solidFill>
                <a:srgbClr val="8F3845"/>
              </a:solidFill>
              <a:latin typeface="Times New Roman" pitchFamily="18" charset="0"/>
              <a:cs typeface="Times New Roman" pitchFamily="18" charset="0"/>
            </a:endParaRPr>
          </a:p>
        </p:txBody>
      </p:sp>
      <p:sp>
        <p:nvSpPr>
          <p:cNvPr id="9" name="Text Placeholder 3"/>
          <p:cNvSpPr>
            <a:spLocks noGrp="1"/>
          </p:cNvSpPr>
          <p:nvPr>
            <p:ph type="body" sz="quarter" idx="10"/>
          </p:nvPr>
        </p:nvSpPr>
        <p:spPr>
          <a:xfrm>
            <a:off x="2697480" y="4437896"/>
            <a:ext cx="5943600" cy="1353304"/>
          </a:xfrm>
        </p:spPr>
        <p:txBody>
          <a:bodyPr>
            <a:noAutofit/>
          </a:bodyPr>
          <a:lstStyle/>
          <a:p>
            <a:pPr marL="0" indent="0" algn="just">
              <a:lnSpc>
                <a:spcPct val="120000"/>
              </a:lnSpc>
            </a:pPr>
            <a:r>
              <a:rPr lang="en-US" sz="1000" spc="0" dirty="0" smtClean="0"/>
              <a:t>“Colorado Product Services was once our vision, now we are one of the largest cannabis companies in Colorado. Our executives believe the secret to our success is that we create the most consistent, divine products in the state. 100% of our products are organic and made with love and respect for the cannabis plant. We will always deliver on-time and our many brands will impress you. Thank you and we hope to get your feedback.”</a:t>
            </a:r>
            <a:endParaRPr lang="en-US" sz="1000" spc="0" dirty="0">
              <a:latin typeface="Arial" pitchFamily="34" charset="0"/>
              <a:cs typeface="Arial" pitchFamily="34" charset="0"/>
            </a:endParaRPr>
          </a:p>
        </p:txBody>
      </p:sp>
      <p:sp>
        <p:nvSpPr>
          <p:cNvPr id="10" name="Text Placeholder 8"/>
          <p:cNvSpPr>
            <a:spLocks noGrp="1"/>
          </p:cNvSpPr>
          <p:nvPr>
            <p:ph type="body" sz="quarter" idx="16"/>
          </p:nvPr>
        </p:nvSpPr>
        <p:spPr>
          <a:xfrm>
            <a:off x="2697480" y="1770896"/>
            <a:ext cx="6446520" cy="685800"/>
          </a:xfrm>
        </p:spPr>
        <p:txBody>
          <a:bodyPr>
            <a:noAutofit/>
          </a:bodyPr>
          <a:lstStyle/>
          <a:p>
            <a:pPr eaLnBrk="0">
              <a:lnSpc>
                <a:spcPct val="100000"/>
              </a:lnSpc>
            </a:pPr>
            <a:r>
              <a:rPr lang="en-US" sz="3000" dirty="0" smtClean="0">
                <a:latin typeface="Times New Roman" pitchFamily="18" charset="0"/>
                <a:cs typeface="Times New Roman" pitchFamily="18" charset="0"/>
              </a:rPr>
              <a:t>OUR EXTRACTION PRINCIPLES</a:t>
            </a:r>
            <a:endParaRPr lang="en-US" sz="3000" dirty="0">
              <a:latin typeface="Times New Roman" pitchFamily="18" charset="0"/>
              <a:cs typeface="Times New Roman" pitchFamily="18" charset="0"/>
            </a:endParaRPr>
          </a:p>
        </p:txBody>
      </p:sp>
      <p:sp>
        <p:nvSpPr>
          <p:cNvPr id="12" name="Slide Number Placeholder 11"/>
          <p:cNvSpPr>
            <a:spLocks noGrp="1"/>
          </p:cNvSpPr>
          <p:nvPr>
            <p:ph type="sldNum" sz="quarter" idx="12"/>
          </p:nvPr>
        </p:nvSpPr>
        <p:spPr>
          <a:xfrm>
            <a:off x="6553200" y="6356350"/>
            <a:ext cx="2133600" cy="365125"/>
          </a:xfrm>
        </p:spPr>
        <p:txBody>
          <a:bodyPr/>
          <a:lstStyle/>
          <a:p>
            <a:fld id="{F55C50A9-44CF-4968-B481-C4C34B62CCCD}" type="slidenum">
              <a:rPr lang="en-US" smtClean="0"/>
              <a:pPr/>
              <a:t>7</a:t>
            </a:fld>
            <a:endParaRPr lang="en-US"/>
          </a:p>
        </p:txBody>
      </p:sp>
      <p:sp>
        <p:nvSpPr>
          <p:cNvPr id="11" name="Footer Placeholder 4"/>
          <p:cNvSpPr>
            <a:spLocks noGrp="1"/>
          </p:cNvSpPr>
          <p:nvPr>
            <p:ph type="ftr" sz="quarter" idx="11"/>
          </p:nvPr>
        </p:nvSpPr>
        <p:spPr>
          <a:xfrm>
            <a:off x="304800" y="6400800"/>
            <a:ext cx="2895600" cy="365125"/>
          </a:xfrm>
        </p:spPr>
        <p:txBody>
          <a:bodyPr/>
          <a:lstStyle>
            <a:lvl1pPr algn="l" eaLnBrk="0">
              <a:defRPr sz="800" kern="0" cap="none" baseline="0">
                <a:solidFill>
                  <a:srgbClr val="C1A770"/>
                </a:solidFill>
                <a:latin typeface="Arial" pitchFamily="34" charset="0"/>
              </a:defRPr>
            </a:lvl1pPr>
          </a:lstStyle>
          <a:p>
            <a:r>
              <a:rPr lang="en-US" dirty="0" smtClean="0"/>
              <a:t>California Green Cultivation.LLC</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p:cNvSpPr>
            <a:spLocks noGrp="1"/>
          </p:cNvSpPr>
          <p:nvPr>
            <p:ph type="ftr" sz="quarter" idx="11"/>
          </p:nvPr>
        </p:nvSpPr>
        <p:spPr/>
        <p:txBody>
          <a:bodyPr/>
          <a:lstStyle/>
          <a:p>
            <a:r>
              <a:rPr lang="en-US" smtClean="0"/>
              <a:t>California Green Cultivation.LLC</a:t>
            </a:r>
            <a:endParaRPr lang="en-US" dirty="0"/>
          </a:p>
        </p:txBody>
      </p:sp>
      <p:sp>
        <p:nvSpPr>
          <p:cNvPr id="10" name="Slide Number Placeholder 9"/>
          <p:cNvSpPr>
            <a:spLocks noGrp="1"/>
          </p:cNvSpPr>
          <p:nvPr>
            <p:ph type="sldNum" sz="quarter" idx="12"/>
          </p:nvPr>
        </p:nvSpPr>
        <p:spPr/>
        <p:txBody>
          <a:bodyPr/>
          <a:lstStyle/>
          <a:p>
            <a:fld id="{F55C50A9-44CF-4968-B481-C4C34B62CCCD}" type="slidenum">
              <a:rPr lang="en-US" smtClean="0"/>
              <a:pPr/>
              <a:t>8</a:t>
            </a:fld>
            <a:endParaRPr lang="en-US" dirty="0"/>
          </a:p>
        </p:txBody>
      </p:sp>
      <p:sp>
        <p:nvSpPr>
          <p:cNvPr id="16" name="Title 1"/>
          <p:cNvSpPr>
            <a:spLocks noGrp="1"/>
          </p:cNvSpPr>
          <p:nvPr>
            <p:ph type="title"/>
          </p:nvPr>
        </p:nvSpPr>
        <p:spPr>
          <a:xfrm>
            <a:off x="360000" y="531734"/>
            <a:ext cx="3831000" cy="1982866"/>
          </a:xfrm>
        </p:spPr>
        <p:txBody>
          <a:bodyPr>
            <a:normAutofit/>
          </a:bodyPr>
          <a:lstStyle/>
          <a:p>
            <a:pPr>
              <a:lnSpc>
                <a:spcPct val="80000"/>
              </a:lnSpc>
            </a:pPr>
            <a:r>
              <a:rPr lang="en-US" sz="2800" b="1" cap="all" spc="0" dirty="0" smtClean="0">
                <a:solidFill>
                  <a:srgbClr val="008000"/>
                </a:solidFill>
                <a:latin typeface="Times New Roman" pitchFamily="18" charset="0"/>
                <a:cs typeface="Times New Roman" pitchFamily="18" charset="0"/>
              </a:rPr>
              <a:t>Colorado Product Service</a:t>
            </a:r>
            <a:br>
              <a:rPr lang="en-US" sz="2800" b="1" cap="all" spc="0" dirty="0" smtClean="0">
                <a:solidFill>
                  <a:srgbClr val="008000"/>
                </a:solidFill>
                <a:latin typeface="Times New Roman" pitchFamily="18" charset="0"/>
                <a:cs typeface="Times New Roman" pitchFamily="18" charset="0"/>
              </a:rPr>
            </a:br>
            <a:r>
              <a:rPr lang="en-US" sz="2800" b="1" cap="all" spc="0" dirty="0" smtClean="0">
                <a:solidFill>
                  <a:srgbClr val="008000"/>
                </a:solidFill>
                <a:latin typeface="Times New Roman" pitchFamily="18" charset="0"/>
                <a:cs typeface="Times New Roman" pitchFamily="18" charset="0"/>
              </a:rPr>
              <a:t>pictures</a:t>
            </a:r>
            <a:endParaRPr lang="en-US" sz="2800" kern="0" cap="all" spc="0" dirty="0">
              <a:solidFill>
                <a:srgbClr val="008000"/>
              </a:solidFill>
              <a:latin typeface="Times New Roman" pitchFamily="18" charset="0"/>
              <a:cs typeface="Times New Roman" pitchFamily="18" charset="0"/>
            </a:endParaRPr>
          </a:p>
        </p:txBody>
      </p:sp>
      <p:pic>
        <p:nvPicPr>
          <p:cNvPr id="1026" name="Picture 2" descr="\\psf\Home\Desktop\jimihendrixproject_\1-1.jpg"/>
          <p:cNvPicPr>
            <a:picLocks noChangeAspect="1" noChangeArrowheads="1"/>
          </p:cNvPicPr>
          <p:nvPr/>
        </p:nvPicPr>
        <p:blipFill>
          <a:blip r:embed="rId2" cstate="print"/>
          <a:srcRect/>
          <a:stretch>
            <a:fillRect/>
          </a:stretch>
        </p:blipFill>
        <p:spPr bwMode="auto">
          <a:xfrm>
            <a:off x="2286000" y="3810000"/>
            <a:ext cx="2926080" cy="2194560"/>
          </a:xfrm>
          <a:prstGeom prst="rect">
            <a:avLst/>
          </a:prstGeom>
          <a:ln w="3175" cap="sq">
            <a:noFill/>
            <a:prstDash val="solid"/>
            <a:miter lim="800000"/>
          </a:ln>
          <a:effectLst/>
        </p:spPr>
      </p:pic>
      <p:pic>
        <p:nvPicPr>
          <p:cNvPr id="1027" name="Picture 3" descr="\\psf\Home\Desktop\jimihendrixproject_\1-2.jpg"/>
          <p:cNvPicPr>
            <a:picLocks noChangeAspect="1" noChangeArrowheads="1"/>
          </p:cNvPicPr>
          <p:nvPr/>
        </p:nvPicPr>
        <p:blipFill>
          <a:blip r:embed="rId3" cstate="print"/>
          <a:srcRect/>
          <a:stretch>
            <a:fillRect/>
          </a:stretch>
        </p:blipFill>
        <p:spPr bwMode="auto">
          <a:xfrm>
            <a:off x="2286000" y="1234440"/>
            <a:ext cx="2926080" cy="2194560"/>
          </a:xfrm>
          <a:prstGeom prst="rect">
            <a:avLst/>
          </a:prstGeom>
          <a:ln w="3175" cap="sq">
            <a:noFill/>
            <a:prstDash val="solid"/>
            <a:miter lim="800000"/>
          </a:ln>
          <a:effectLst/>
        </p:spPr>
      </p:pic>
      <p:pic>
        <p:nvPicPr>
          <p:cNvPr id="1028" name="Picture 4" descr="\\psf\Home\Desktop\jimihendrixproject_\3-1.jpg"/>
          <p:cNvPicPr>
            <a:picLocks noChangeAspect="1" noChangeArrowheads="1"/>
          </p:cNvPicPr>
          <p:nvPr/>
        </p:nvPicPr>
        <p:blipFill>
          <a:blip r:embed="rId4" cstate="print"/>
          <a:srcRect/>
          <a:stretch>
            <a:fillRect/>
          </a:stretch>
        </p:blipFill>
        <p:spPr bwMode="auto">
          <a:xfrm>
            <a:off x="5562600" y="1234440"/>
            <a:ext cx="2926080" cy="2194560"/>
          </a:xfrm>
          <a:prstGeom prst="rect">
            <a:avLst/>
          </a:prstGeom>
          <a:ln w="3175" cap="sq">
            <a:noFill/>
            <a:prstDash val="solid"/>
            <a:miter lim="800000"/>
          </a:ln>
          <a:effectLst/>
        </p:spPr>
      </p:pic>
      <p:pic>
        <p:nvPicPr>
          <p:cNvPr id="1029" name="Picture 5" descr="\\psf\Home\Desktop\jimihendrixproject_\6-1.jpg"/>
          <p:cNvPicPr>
            <a:picLocks noChangeAspect="1" noChangeArrowheads="1"/>
          </p:cNvPicPr>
          <p:nvPr/>
        </p:nvPicPr>
        <p:blipFill>
          <a:blip r:embed="rId5" cstate="print"/>
          <a:srcRect/>
          <a:stretch>
            <a:fillRect/>
          </a:stretch>
        </p:blipFill>
        <p:spPr bwMode="auto">
          <a:xfrm>
            <a:off x="5562600" y="3810000"/>
            <a:ext cx="2926080" cy="2194560"/>
          </a:xfrm>
          <a:prstGeom prst="rect">
            <a:avLst/>
          </a:prstGeom>
          <a:ln w="3175" cap="sq">
            <a:noFill/>
            <a:prstDash val="solid"/>
            <a:miter lim="800000"/>
          </a:ln>
          <a:effectLst/>
        </p:spPr>
      </p:pic>
      <p:sp>
        <p:nvSpPr>
          <p:cNvPr id="25" name="Rectangle 24"/>
          <p:cNvSpPr/>
          <p:nvPr/>
        </p:nvSpPr>
        <p:spPr>
          <a:xfrm>
            <a:off x="2286000" y="1234440"/>
            <a:ext cx="2926080" cy="219456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175">
                <a:solidFill>
                  <a:schemeClr val="tx1"/>
                </a:solidFill>
              </a:ln>
              <a:noFill/>
            </a:endParaRPr>
          </a:p>
        </p:txBody>
      </p:sp>
      <p:sp>
        <p:nvSpPr>
          <p:cNvPr id="26" name="Rectangle 25"/>
          <p:cNvSpPr/>
          <p:nvPr/>
        </p:nvSpPr>
        <p:spPr>
          <a:xfrm>
            <a:off x="5562600" y="1234440"/>
            <a:ext cx="2926080" cy="219456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175">
                <a:solidFill>
                  <a:schemeClr val="tx1"/>
                </a:solidFill>
              </a:ln>
              <a:noFill/>
            </a:endParaRPr>
          </a:p>
        </p:txBody>
      </p:sp>
      <p:sp>
        <p:nvSpPr>
          <p:cNvPr id="27" name="Rectangle 26"/>
          <p:cNvSpPr/>
          <p:nvPr/>
        </p:nvSpPr>
        <p:spPr>
          <a:xfrm>
            <a:off x="2286000" y="3810000"/>
            <a:ext cx="2926080" cy="219456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175">
                <a:solidFill>
                  <a:schemeClr val="tx1"/>
                </a:solidFill>
              </a:ln>
              <a:noFill/>
            </a:endParaRPr>
          </a:p>
        </p:txBody>
      </p:sp>
      <p:sp>
        <p:nvSpPr>
          <p:cNvPr id="28" name="Rectangle 27"/>
          <p:cNvSpPr/>
          <p:nvPr/>
        </p:nvSpPr>
        <p:spPr>
          <a:xfrm>
            <a:off x="5562600" y="3810000"/>
            <a:ext cx="2926080" cy="219456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175">
                <a:solidFill>
                  <a:schemeClr val="tx1"/>
                </a:solidFill>
              </a:ln>
              <a:no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psf\Home\Desktop\jimihendrixproject_\10-1.jpg"/>
          <p:cNvPicPr>
            <a:picLocks noChangeAspect="1" noChangeArrowheads="1"/>
          </p:cNvPicPr>
          <p:nvPr/>
        </p:nvPicPr>
        <p:blipFill>
          <a:blip r:embed="rId2" cstate="print"/>
          <a:srcRect/>
          <a:stretch>
            <a:fillRect/>
          </a:stretch>
        </p:blipFill>
        <p:spPr bwMode="auto">
          <a:xfrm>
            <a:off x="5562600" y="3810000"/>
            <a:ext cx="2926080" cy="2194560"/>
          </a:xfrm>
          <a:prstGeom prst="rect">
            <a:avLst/>
          </a:prstGeom>
          <a:ln w="3175" cap="sq">
            <a:noFill/>
            <a:prstDash val="solid"/>
            <a:miter lim="800000"/>
          </a:ln>
          <a:effectLst/>
        </p:spPr>
      </p:pic>
      <p:pic>
        <p:nvPicPr>
          <p:cNvPr id="2052" name="Picture 4" descr="\\psf\Home\Desktop\jimihendrixproject_\9-1.jpg"/>
          <p:cNvPicPr>
            <a:picLocks noChangeAspect="1" noChangeArrowheads="1"/>
          </p:cNvPicPr>
          <p:nvPr/>
        </p:nvPicPr>
        <p:blipFill>
          <a:blip r:embed="rId3" cstate="print"/>
          <a:srcRect/>
          <a:stretch>
            <a:fillRect/>
          </a:stretch>
        </p:blipFill>
        <p:spPr bwMode="auto">
          <a:xfrm>
            <a:off x="2286000" y="3810000"/>
            <a:ext cx="2926080" cy="2194560"/>
          </a:xfrm>
          <a:prstGeom prst="rect">
            <a:avLst/>
          </a:prstGeom>
          <a:ln w="3175" cap="sq">
            <a:noFill/>
            <a:prstDash val="solid"/>
            <a:miter lim="800000"/>
          </a:ln>
          <a:effectLst/>
        </p:spPr>
      </p:pic>
      <p:pic>
        <p:nvPicPr>
          <p:cNvPr id="2051" name="Picture 3" descr="\\psf\Home\Desktop\jimihendrixproject_\8-1.jpg"/>
          <p:cNvPicPr>
            <a:picLocks noChangeAspect="1" noChangeArrowheads="1"/>
          </p:cNvPicPr>
          <p:nvPr/>
        </p:nvPicPr>
        <p:blipFill>
          <a:blip r:embed="rId4" cstate="print"/>
          <a:srcRect/>
          <a:stretch>
            <a:fillRect/>
          </a:stretch>
        </p:blipFill>
        <p:spPr bwMode="auto">
          <a:xfrm>
            <a:off x="5562600" y="1234440"/>
            <a:ext cx="2926080" cy="2194560"/>
          </a:xfrm>
          <a:prstGeom prst="rect">
            <a:avLst/>
          </a:prstGeom>
          <a:ln w="3175" cap="sq">
            <a:noFill/>
            <a:prstDash val="solid"/>
            <a:miter lim="800000"/>
          </a:ln>
          <a:effectLst/>
        </p:spPr>
      </p:pic>
      <p:pic>
        <p:nvPicPr>
          <p:cNvPr id="2050" name="Picture 2" descr="\\psf\Home\Desktop\jimihendrixproject_\5-1.jpg"/>
          <p:cNvPicPr>
            <a:picLocks noChangeAspect="1" noChangeArrowheads="1"/>
          </p:cNvPicPr>
          <p:nvPr/>
        </p:nvPicPr>
        <p:blipFill>
          <a:blip r:embed="rId5" cstate="print"/>
          <a:srcRect/>
          <a:stretch>
            <a:fillRect/>
          </a:stretch>
        </p:blipFill>
        <p:spPr bwMode="auto">
          <a:xfrm>
            <a:off x="2286000" y="1234440"/>
            <a:ext cx="2926080" cy="2194560"/>
          </a:xfrm>
          <a:prstGeom prst="rect">
            <a:avLst/>
          </a:prstGeom>
          <a:ln w="3175" cap="sq">
            <a:noFill/>
            <a:prstDash val="solid"/>
            <a:miter lim="800000"/>
          </a:ln>
          <a:effectLst/>
        </p:spPr>
      </p:pic>
      <p:sp>
        <p:nvSpPr>
          <p:cNvPr id="11" name="Footer Placeholder 10"/>
          <p:cNvSpPr>
            <a:spLocks noGrp="1"/>
          </p:cNvSpPr>
          <p:nvPr>
            <p:ph type="ftr" sz="quarter" idx="11"/>
          </p:nvPr>
        </p:nvSpPr>
        <p:spPr/>
        <p:txBody>
          <a:bodyPr/>
          <a:lstStyle/>
          <a:p>
            <a:r>
              <a:rPr lang="en-US" smtClean="0"/>
              <a:t>California Green Cultivation.LLC</a:t>
            </a:r>
            <a:endParaRPr lang="en-US" dirty="0"/>
          </a:p>
        </p:txBody>
      </p:sp>
      <p:sp>
        <p:nvSpPr>
          <p:cNvPr id="10" name="Slide Number Placeholder 9"/>
          <p:cNvSpPr>
            <a:spLocks noGrp="1"/>
          </p:cNvSpPr>
          <p:nvPr>
            <p:ph type="sldNum" sz="quarter" idx="12"/>
          </p:nvPr>
        </p:nvSpPr>
        <p:spPr/>
        <p:txBody>
          <a:bodyPr/>
          <a:lstStyle/>
          <a:p>
            <a:fld id="{F55C50A9-44CF-4968-B481-C4C34B62CCCD}" type="slidenum">
              <a:rPr lang="en-US" smtClean="0"/>
              <a:pPr/>
              <a:t>9</a:t>
            </a:fld>
            <a:endParaRPr lang="en-US" dirty="0"/>
          </a:p>
        </p:txBody>
      </p:sp>
      <p:sp>
        <p:nvSpPr>
          <p:cNvPr id="16" name="Title 1"/>
          <p:cNvSpPr>
            <a:spLocks noGrp="1"/>
          </p:cNvSpPr>
          <p:nvPr>
            <p:ph type="title"/>
          </p:nvPr>
        </p:nvSpPr>
        <p:spPr>
          <a:xfrm>
            <a:off x="360000" y="531734"/>
            <a:ext cx="3831000" cy="1982866"/>
          </a:xfrm>
        </p:spPr>
        <p:txBody>
          <a:bodyPr>
            <a:normAutofit/>
          </a:bodyPr>
          <a:lstStyle/>
          <a:p>
            <a:pPr>
              <a:lnSpc>
                <a:spcPct val="80000"/>
              </a:lnSpc>
            </a:pPr>
            <a:r>
              <a:rPr lang="en-US" sz="2800" b="1" cap="all" spc="0" dirty="0" smtClean="0">
                <a:solidFill>
                  <a:srgbClr val="008000"/>
                </a:solidFill>
                <a:latin typeface="Times New Roman" pitchFamily="18" charset="0"/>
                <a:cs typeface="Times New Roman" pitchFamily="18" charset="0"/>
              </a:rPr>
              <a:t>Colorado Product Service</a:t>
            </a:r>
            <a:br>
              <a:rPr lang="en-US" sz="2800" b="1" cap="all" spc="0" dirty="0" smtClean="0">
                <a:solidFill>
                  <a:srgbClr val="008000"/>
                </a:solidFill>
                <a:latin typeface="Times New Roman" pitchFamily="18" charset="0"/>
                <a:cs typeface="Times New Roman" pitchFamily="18" charset="0"/>
              </a:rPr>
            </a:br>
            <a:r>
              <a:rPr lang="en-US" sz="2800" b="1" cap="all" spc="0" dirty="0" smtClean="0">
                <a:solidFill>
                  <a:srgbClr val="008000"/>
                </a:solidFill>
                <a:latin typeface="Times New Roman" pitchFamily="18" charset="0"/>
                <a:cs typeface="Times New Roman" pitchFamily="18" charset="0"/>
              </a:rPr>
              <a:t>pictures</a:t>
            </a:r>
            <a:endParaRPr lang="en-US" sz="2800" kern="0" cap="all" spc="0" dirty="0">
              <a:solidFill>
                <a:srgbClr val="008000"/>
              </a:solidFill>
              <a:latin typeface="Times New Roman" pitchFamily="18" charset="0"/>
              <a:cs typeface="Times New Roman" pitchFamily="18" charset="0"/>
            </a:endParaRPr>
          </a:p>
        </p:txBody>
      </p:sp>
      <p:sp>
        <p:nvSpPr>
          <p:cNvPr id="13" name="Rectangle 12"/>
          <p:cNvSpPr/>
          <p:nvPr/>
        </p:nvSpPr>
        <p:spPr>
          <a:xfrm>
            <a:off x="2286000" y="1228725"/>
            <a:ext cx="2926080" cy="219456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175">
                <a:solidFill>
                  <a:schemeClr val="tx1"/>
                </a:solidFill>
              </a:ln>
              <a:noFill/>
            </a:endParaRPr>
          </a:p>
        </p:txBody>
      </p:sp>
      <p:sp>
        <p:nvSpPr>
          <p:cNvPr id="14" name="Rectangle 13"/>
          <p:cNvSpPr/>
          <p:nvPr/>
        </p:nvSpPr>
        <p:spPr>
          <a:xfrm>
            <a:off x="5562600" y="1228725"/>
            <a:ext cx="2926080" cy="219456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175">
                <a:solidFill>
                  <a:schemeClr val="tx1"/>
                </a:solidFill>
              </a:ln>
              <a:noFill/>
            </a:endParaRPr>
          </a:p>
        </p:txBody>
      </p:sp>
      <p:sp>
        <p:nvSpPr>
          <p:cNvPr id="15" name="Rectangle 14"/>
          <p:cNvSpPr/>
          <p:nvPr/>
        </p:nvSpPr>
        <p:spPr>
          <a:xfrm>
            <a:off x="2286000" y="3804285"/>
            <a:ext cx="2926080" cy="219456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175">
                <a:solidFill>
                  <a:schemeClr val="tx1"/>
                </a:solidFill>
              </a:ln>
              <a:noFill/>
            </a:endParaRPr>
          </a:p>
        </p:txBody>
      </p:sp>
      <p:sp>
        <p:nvSpPr>
          <p:cNvPr id="17" name="Rectangle 16"/>
          <p:cNvSpPr/>
          <p:nvPr/>
        </p:nvSpPr>
        <p:spPr>
          <a:xfrm>
            <a:off x="5562600" y="3804285"/>
            <a:ext cx="2926080" cy="2194560"/>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3175">
                <a:solidFill>
                  <a:schemeClr val="tx1"/>
                </a:solidFill>
              </a:ln>
              <a:no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1093</TotalTime>
  <Words>3817</Words>
  <Application>Microsoft Office PowerPoint</Application>
  <PresentationFormat>Letter Paper (8.5x11 in)</PresentationFormat>
  <Paragraphs>413</Paragraphs>
  <Slides>31</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KoPub돋움체 Light</vt:lpstr>
      <vt:lpstr>나눔고딕</vt:lpstr>
      <vt:lpstr>나눔고딕 ExtraBold</vt:lpstr>
      <vt:lpstr>나눔명조</vt:lpstr>
      <vt:lpstr>맑은 고딕</vt:lpstr>
      <vt:lpstr>Arial</vt:lpstr>
      <vt:lpstr>Arial Narrow</vt:lpstr>
      <vt:lpstr>Calibri</vt:lpstr>
      <vt:lpstr>Times New Roman</vt:lpstr>
      <vt:lpstr>Office Theme</vt:lpstr>
      <vt:lpstr>California Green Cultivation</vt:lpstr>
      <vt:lpstr>CONTENTS</vt:lpstr>
      <vt:lpstr>PROJECT OVERVIEW</vt:lpstr>
      <vt:lpstr>PROJECT OVERVIEW</vt:lpstr>
      <vt:lpstr>Bio of CGC Managing Partner and CEO</vt:lpstr>
      <vt:lpstr>Colorado Product Services</vt:lpstr>
      <vt:lpstr>Colorado Product Services</vt:lpstr>
      <vt:lpstr>Colorado Product Service pictures</vt:lpstr>
      <vt:lpstr>Colorado Product Service pictures</vt:lpstr>
      <vt:lpstr>Bio of CPS Managing Partner and CEO</vt:lpstr>
      <vt:lpstr>Purple Haze Properties</vt:lpstr>
      <vt:lpstr>Jimi Hendrix</vt:lpstr>
      <vt:lpstr>Cannabis Facts and  Market  Overview</vt:lpstr>
      <vt:lpstr>Business Model</vt:lpstr>
      <vt:lpstr>Investment Income  Projection</vt:lpstr>
      <vt:lpstr>3 YER SALES AND INCOME Projection </vt:lpstr>
      <vt:lpstr>3 year Sales AND INCOME Projection </vt:lpstr>
      <vt:lpstr>U.S. Cannabis Consumer Market: Recreational and Medicinal</vt:lpstr>
      <vt:lpstr>PowerPoint Presentation</vt:lpstr>
      <vt:lpstr>PowerPoint Presentation</vt:lpstr>
      <vt:lpstr>PowerPoint Presentation</vt:lpstr>
      <vt:lpstr>PowerPoint Presentation</vt:lpstr>
      <vt:lpstr>Jimi Hendrix &amp; Cannabis</vt:lpstr>
      <vt:lpstr>What’s in it  for CGC?</vt:lpstr>
      <vt:lpstr>Using Jimi Hendrix Intellectual Property</vt:lpstr>
      <vt:lpstr>Purple Haze Properties PR Value</vt:lpstr>
      <vt:lpstr>Purple Haze Products</vt:lpstr>
      <vt:lpstr>Purple Haze Products</vt:lpstr>
      <vt:lpstr>Purple Haze Products</vt:lpstr>
      <vt:lpstr>Purple Haze Products</vt:lpstr>
      <vt:lpstr>Purple Haze Products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Hyelim Kang</dc:creator>
  <cp:lastModifiedBy>NAM</cp:lastModifiedBy>
  <cp:revision>443</cp:revision>
  <dcterms:created xsi:type="dcterms:W3CDTF">2016-03-29T14:41:03Z</dcterms:created>
  <dcterms:modified xsi:type="dcterms:W3CDTF">2016-04-05T03:37:32Z</dcterms:modified>
</cp:coreProperties>
</file>